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9"/>
  </p:notesMasterIdLst>
  <p:sldIdLst>
    <p:sldId id="256" r:id="rId2"/>
    <p:sldId id="257" r:id="rId3"/>
    <p:sldId id="269" r:id="rId4"/>
    <p:sldId id="259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3" r:id="rId27"/>
    <p:sldId id="284" r:id="rId28"/>
    <p:sldId id="282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3" r:id="rId37"/>
    <p:sldId id="294" r:id="rId38"/>
    <p:sldId id="292" r:id="rId39"/>
    <p:sldId id="296" r:id="rId40"/>
    <p:sldId id="295" r:id="rId41"/>
    <p:sldId id="297" r:id="rId42"/>
    <p:sldId id="298" r:id="rId43"/>
    <p:sldId id="299" r:id="rId44"/>
    <p:sldId id="300" r:id="rId45"/>
    <p:sldId id="301" r:id="rId46"/>
    <p:sldId id="303" r:id="rId47"/>
    <p:sldId id="302" r:id="rId48"/>
    <p:sldId id="304" r:id="rId49"/>
    <p:sldId id="306" r:id="rId50"/>
    <p:sldId id="305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7" r:id="rId61"/>
    <p:sldId id="319" r:id="rId62"/>
    <p:sldId id="316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18" r:id="rId76"/>
    <p:sldId id="332" r:id="rId77"/>
    <p:sldId id="340" r:id="rId78"/>
    <p:sldId id="341" r:id="rId79"/>
    <p:sldId id="342" r:id="rId80"/>
    <p:sldId id="343" r:id="rId81"/>
    <p:sldId id="344" r:id="rId82"/>
    <p:sldId id="345" r:id="rId83"/>
    <p:sldId id="346" r:id="rId84"/>
    <p:sldId id="333" r:id="rId85"/>
    <p:sldId id="334" r:id="rId86"/>
    <p:sldId id="347" r:id="rId87"/>
    <p:sldId id="348" r:id="rId88"/>
    <p:sldId id="349" r:id="rId89"/>
    <p:sldId id="350" r:id="rId90"/>
    <p:sldId id="351" r:id="rId91"/>
    <p:sldId id="352" r:id="rId92"/>
    <p:sldId id="353" r:id="rId93"/>
    <p:sldId id="335" r:id="rId94"/>
    <p:sldId id="336" r:id="rId95"/>
    <p:sldId id="354" r:id="rId96"/>
    <p:sldId id="355" r:id="rId97"/>
    <p:sldId id="356" r:id="rId98"/>
    <p:sldId id="357" r:id="rId99"/>
    <p:sldId id="358" r:id="rId100"/>
    <p:sldId id="359" r:id="rId101"/>
    <p:sldId id="360" r:id="rId102"/>
    <p:sldId id="361" r:id="rId103"/>
    <p:sldId id="362" r:id="rId104"/>
    <p:sldId id="363" r:id="rId105"/>
    <p:sldId id="364" r:id="rId106"/>
    <p:sldId id="337" r:id="rId107"/>
    <p:sldId id="338" r:id="rId108"/>
    <p:sldId id="366" r:id="rId109"/>
    <p:sldId id="367" r:id="rId110"/>
    <p:sldId id="368" r:id="rId111"/>
    <p:sldId id="369" r:id="rId112"/>
    <p:sldId id="370" r:id="rId113"/>
    <p:sldId id="371" r:id="rId114"/>
    <p:sldId id="372" r:id="rId115"/>
    <p:sldId id="373" r:id="rId116"/>
    <p:sldId id="339" r:id="rId117"/>
    <p:sldId id="365" r:id="rId1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47528E0-1CA0-4964-97CE-65A69FE44043}">
          <p14:sldIdLst>
            <p14:sldId id="256"/>
            <p14:sldId id="257"/>
            <p14:sldId id="269"/>
          </p14:sldIdLst>
        </p14:section>
        <p14:section name="Video 1" id="{D2DF2CE7-C6C8-41F0-9293-B0BCC0B56D19}">
          <p14:sldIdLst>
            <p14:sldId id="259"/>
            <p14:sldId id="258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</p14:sldIdLst>
        </p14:section>
        <p14:section name="Video 2" id="{40370E06-FE3E-479E-8B9F-D703D1695032}">
          <p14:sldIdLst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3"/>
          </p14:sldIdLst>
        </p14:section>
        <p14:section name="Video 3" id="{8D145295-F099-4A26-BCBB-E2A05A1AADE6}">
          <p14:sldIdLst>
            <p14:sldId id="284"/>
            <p14:sldId id="282"/>
            <p14:sldId id="285"/>
            <p14:sldId id="286"/>
            <p14:sldId id="287"/>
            <p14:sldId id="288"/>
            <p14:sldId id="289"/>
            <p14:sldId id="290"/>
            <p14:sldId id="291"/>
            <p14:sldId id="293"/>
          </p14:sldIdLst>
        </p14:section>
        <p14:section name="Video 4" id="{313CFE0A-79D5-44B6-977D-1D21ED98172B}">
          <p14:sldIdLst>
            <p14:sldId id="294"/>
            <p14:sldId id="292"/>
            <p14:sldId id="296"/>
            <p14:sldId id="295"/>
            <p14:sldId id="297"/>
            <p14:sldId id="298"/>
            <p14:sldId id="299"/>
            <p14:sldId id="300"/>
            <p14:sldId id="301"/>
            <p14:sldId id="303"/>
            <p14:sldId id="302"/>
          </p14:sldIdLst>
        </p14:section>
        <p14:section name="Video 5" id="{B79EFD45-053E-4455-99CC-EDB6819C9D30}">
          <p14:sldIdLst>
            <p14:sldId id="304"/>
          </p14:sldIdLst>
        </p14:section>
        <p14:section name="Video 6" id="{5DE29F56-0E9E-473D-AB5F-1D215F7749B8}">
          <p14:sldIdLst>
            <p14:sldId id="306"/>
            <p14:sldId id="305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7"/>
          </p14:sldIdLst>
        </p14:section>
        <p14:section name="Video 7" id="{54FB2ED8-4BB1-4C5D-AE65-1AA9EDD7ACF0}">
          <p14:sldIdLst>
            <p14:sldId id="319"/>
            <p14:sldId id="316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18"/>
          </p14:sldIdLst>
        </p14:section>
        <p14:section name="Video 8" id="{3ECE3B70-202A-417A-92A8-59C4584B65F4}">
          <p14:sldIdLst>
            <p14:sldId id="332"/>
            <p14:sldId id="340"/>
            <p14:sldId id="341"/>
            <p14:sldId id="342"/>
            <p14:sldId id="343"/>
            <p14:sldId id="344"/>
            <p14:sldId id="345"/>
            <p14:sldId id="346"/>
            <p14:sldId id="333"/>
          </p14:sldIdLst>
        </p14:section>
        <p14:section name="Video 9" id="{8389A5F2-8A3F-4E0B-A1AA-83C73DA28CE6}">
          <p14:sldIdLst>
            <p14:sldId id="334"/>
            <p14:sldId id="347"/>
            <p14:sldId id="348"/>
            <p14:sldId id="349"/>
            <p14:sldId id="350"/>
            <p14:sldId id="351"/>
            <p14:sldId id="352"/>
            <p14:sldId id="353"/>
            <p14:sldId id="335"/>
          </p14:sldIdLst>
        </p14:section>
        <p14:section name="Video 10" id="{1E6B8CA7-4925-4441-89EB-CEDDB919F1F2}">
          <p14:sldIdLst>
            <p14:sldId id="336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37"/>
          </p14:sldIdLst>
        </p14:section>
        <p14:section name="Video 11" id="{5B0718CD-71AA-4DE6-BB10-A6B23629621F}">
          <p14:sldIdLst>
            <p14:sldId id="338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39"/>
          </p14:sldIdLst>
        </p14:section>
        <p14:section name="End" id="{4118D2AB-4051-4DBF-8B42-78E7BDFDAF1D}">
          <p14:sldIdLst>
            <p14:sldId id="3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16F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8" autoAdjust="0"/>
    <p:restoredTop sz="91775" autoAdjust="0"/>
  </p:normalViewPr>
  <p:slideViewPr>
    <p:cSldViewPr snapToGrid="0">
      <p:cViewPr varScale="1">
        <p:scale>
          <a:sx n="76" d="100"/>
          <a:sy n="76" d="100"/>
        </p:scale>
        <p:origin x="715" y="48"/>
      </p:cViewPr>
      <p:guideLst/>
    </p:cSldViewPr>
  </p:slideViewPr>
  <p:outlineViewPr>
    <p:cViewPr>
      <p:scale>
        <a:sx n="33" d="100"/>
        <a:sy n="33" d="100"/>
      </p:scale>
      <p:origin x="0" y="-201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Sigmoidal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76200" dist="38100" dir="5400000" rotWithShape="0">
                <a:srgbClr val="000000">
                  <a:alpha val="75000"/>
                </a:srgbClr>
              </a:outerShdw>
            </a:effectLst>
          </c:spPr>
          <c:marker>
            <c:symbol val="none"/>
          </c:marker>
          <c:dLbls>
            <c:delete val="1"/>
          </c:dLbls>
          <c:cat>
            <c:numRef>
              <c:f>Sheet1!$A$2:$A$52</c:f>
              <c:numCache>
                <c:formatCode>General</c:formatCode>
                <c:ptCount val="51"/>
              </c:numCache>
            </c:numRef>
          </c:cat>
          <c:val>
            <c:numRef>
              <c:f>Sheet1!$B$2:$B$52</c:f>
              <c:numCache>
                <c:formatCode>General</c:formatCode>
                <c:ptCount val="5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0.01</c:v>
                </c:pt>
                <c:pt idx="8">
                  <c:v>0.01</c:v>
                </c:pt>
                <c:pt idx="9">
                  <c:v>0.02</c:v>
                </c:pt>
                <c:pt idx="10">
                  <c:v>0.02</c:v>
                </c:pt>
                <c:pt idx="11">
                  <c:v>0.03</c:v>
                </c:pt>
                <c:pt idx="12">
                  <c:v>0.04</c:v>
                </c:pt>
                <c:pt idx="13">
                  <c:v>0.05</c:v>
                </c:pt>
                <c:pt idx="14">
                  <c:v>0.06</c:v>
                </c:pt>
                <c:pt idx="15">
                  <c:v>0.08</c:v>
                </c:pt>
                <c:pt idx="16">
                  <c:v>0.09</c:v>
                </c:pt>
                <c:pt idx="17">
                  <c:v>0.12</c:v>
                </c:pt>
                <c:pt idx="18">
                  <c:v>0.14000000000000001</c:v>
                </c:pt>
                <c:pt idx="19">
                  <c:v>0.17</c:v>
                </c:pt>
                <c:pt idx="20">
                  <c:v>0.2</c:v>
                </c:pt>
                <c:pt idx="21">
                  <c:v>0.24</c:v>
                </c:pt>
                <c:pt idx="22">
                  <c:v>0.28000000000000003</c:v>
                </c:pt>
                <c:pt idx="23">
                  <c:v>0.32</c:v>
                </c:pt>
                <c:pt idx="24">
                  <c:v>0.36</c:v>
                </c:pt>
                <c:pt idx="25">
                  <c:v>0.4</c:v>
                </c:pt>
                <c:pt idx="26">
                  <c:v>0.44</c:v>
                </c:pt>
                <c:pt idx="27">
                  <c:v>0.48</c:v>
                </c:pt>
                <c:pt idx="28">
                  <c:v>0.52</c:v>
                </c:pt>
                <c:pt idx="29">
                  <c:v>0.56000000000000005</c:v>
                </c:pt>
                <c:pt idx="30">
                  <c:v>0.6</c:v>
                </c:pt>
                <c:pt idx="31">
                  <c:v>0.63</c:v>
                </c:pt>
                <c:pt idx="32">
                  <c:v>0.66</c:v>
                </c:pt>
                <c:pt idx="33">
                  <c:v>0.69</c:v>
                </c:pt>
                <c:pt idx="34">
                  <c:v>0.72</c:v>
                </c:pt>
                <c:pt idx="35">
                  <c:v>0.75</c:v>
                </c:pt>
                <c:pt idx="36">
                  <c:v>0.77</c:v>
                </c:pt>
                <c:pt idx="37">
                  <c:v>0.79</c:v>
                </c:pt>
                <c:pt idx="38">
                  <c:v>0.81</c:v>
                </c:pt>
                <c:pt idx="39">
                  <c:v>0.82</c:v>
                </c:pt>
                <c:pt idx="40">
                  <c:v>0.84</c:v>
                </c:pt>
                <c:pt idx="41">
                  <c:v>0.85</c:v>
                </c:pt>
                <c:pt idx="42">
                  <c:v>0.86</c:v>
                </c:pt>
                <c:pt idx="43">
                  <c:v>0.87</c:v>
                </c:pt>
                <c:pt idx="44">
                  <c:v>0.88</c:v>
                </c:pt>
                <c:pt idx="45">
                  <c:v>0.89</c:v>
                </c:pt>
                <c:pt idx="46">
                  <c:v>0.9</c:v>
                </c:pt>
                <c:pt idx="47">
                  <c:v>0.91</c:v>
                </c:pt>
                <c:pt idx="48">
                  <c:v>0.91</c:v>
                </c:pt>
                <c:pt idx="49">
                  <c:v>0.92</c:v>
                </c:pt>
                <c:pt idx="50">
                  <c:v>0.92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500-4AD4-AE54-CCE04EC00B8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Emperical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76200" dist="38100" dir="5400000" rotWithShape="0">
                <a:srgbClr val="000000">
                  <a:alpha val="75000"/>
                </a:srgbClr>
              </a:outerShdw>
            </a:effectLst>
          </c:spPr>
          <c:marker>
            <c:symbol val="none"/>
          </c:marker>
          <c:dLbls>
            <c:delete val="1"/>
          </c:dLbls>
          <c:cat>
            <c:numRef>
              <c:f>Sheet1!$A$2:$A$52</c:f>
              <c:numCache>
                <c:formatCode>General</c:formatCode>
                <c:ptCount val="51"/>
              </c:numCache>
            </c:numRef>
          </c:cat>
          <c:val>
            <c:numRef>
              <c:f>Sheet1!$C$2:$C$52</c:f>
              <c:numCache>
                <c:formatCode>General</c:formatCode>
                <c:ptCount val="51"/>
                <c:pt idx="0">
                  <c:v>0</c:v>
                </c:pt>
                <c:pt idx="1">
                  <c:v>0.01</c:v>
                </c:pt>
                <c:pt idx="2">
                  <c:v>0.01</c:v>
                </c:pt>
                <c:pt idx="3">
                  <c:v>0.02</c:v>
                </c:pt>
                <c:pt idx="4">
                  <c:v>0.02</c:v>
                </c:pt>
                <c:pt idx="5">
                  <c:v>0.03</c:v>
                </c:pt>
                <c:pt idx="6">
                  <c:v>0.03</c:v>
                </c:pt>
                <c:pt idx="7">
                  <c:v>0.03</c:v>
                </c:pt>
                <c:pt idx="8">
                  <c:v>0.04</c:v>
                </c:pt>
                <c:pt idx="9">
                  <c:v>0.04</c:v>
                </c:pt>
                <c:pt idx="10">
                  <c:v>0.05</c:v>
                </c:pt>
                <c:pt idx="11">
                  <c:v>0.05</c:v>
                </c:pt>
                <c:pt idx="12">
                  <c:v>0.06</c:v>
                </c:pt>
                <c:pt idx="13">
                  <c:v>0.06</c:v>
                </c:pt>
                <c:pt idx="14">
                  <c:v>7.0000000000000007E-2</c:v>
                </c:pt>
                <c:pt idx="15">
                  <c:v>7.0000000000000007E-2</c:v>
                </c:pt>
                <c:pt idx="16">
                  <c:v>0.08</c:v>
                </c:pt>
                <c:pt idx="17">
                  <c:v>0.08</c:v>
                </c:pt>
                <c:pt idx="18">
                  <c:v>0.09</c:v>
                </c:pt>
                <c:pt idx="19">
                  <c:v>0.09</c:v>
                </c:pt>
                <c:pt idx="20">
                  <c:v>0.1</c:v>
                </c:pt>
                <c:pt idx="21">
                  <c:v>0.2</c:v>
                </c:pt>
                <c:pt idx="22">
                  <c:v>0.2</c:v>
                </c:pt>
                <c:pt idx="23">
                  <c:v>0.21</c:v>
                </c:pt>
                <c:pt idx="24">
                  <c:v>0.5</c:v>
                </c:pt>
                <c:pt idx="25">
                  <c:v>0.5</c:v>
                </c:pt>
                <c:pt idx="26">
                  <c:v>0.51</c:v>
                </c:pt>
                <c:pt idx="27">
                  <c:v>0.52</c:v>
                </c:pt>
                <c:pt idx="28">
                  <c:v>0.52</c:v>
                </c:pt>
                <c:pt idx="29">
                  <c:v>0.53</c:v>
                </c:pt>
                <c:pt idx="30">
                  <c:v>0.54</c:v>
                </c:pt>
                <c:pt idx="31">
                  <c:v>0.55000000000000004</c:v>
                </c:pt>
                <c:pt idx="32">
                  <c:v>0.55000000000000004</c:v>
                </c:pt>
                <c:pt idx="33">
                  <c:v>0.56000000000000005</c:v>
                </c:pt>
                <c:pt idx="34">
                  <c:v>0.92</c:v>
                </c:pt>
                <c:pt idx="35">
                  <c:v>0.92</c:v>
                </c:pt>
                <c:pt idx="36">
                  <c:v>0.92</c:v>
                </c:pt>
                <c:pt idx="37">
                  <c:v>0.92</c:v>
                </c:pt>
                <c:pt idx="38">
                  <c:v>0.92</c:v>
                </c:pt>
                <c:pt idx="39">
                  <c:v>0.92</c:v>
                </c:pt>
                <c:pt idx="40">
                  <c:v>0.92</c:v>
                </c:pt>
                <c:pt idx="41">
                  <c:v>0.92</c:v>
                </c:pt>
                <c:pt idx="42">
                  <c:v>0.92</c:v>
                </c:pt>
                <c:pt idx="43">
                  <c:v>0.92</c:v>
                </c:pt>
                <c:pt idx="44">
                  <c:v>0.92</c:v>
                </c:pt>
                <c:pt idx="45">
                  <c:v>0.92</c:v>
                </c:pt>
                <c:pt idx="46">
                  <c:v>0.92</c:v>
                </c:pt>
                <c:pt idx="47">
                  <c:v>0.92</c:v>
                </c:pt>
                <c:pt idx="48">
                  <c:v>0.92</c:v>
                </c:pt>
                <c:pt idx="49">
                  <c:v>0.92</c:v>
                </c:pt>
                <c:pt idx="50">
                  <c:v>0.92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500-4AD4-AE54-CCE04EC00B8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upDownBars>
          <c:gapWidth val="219"/>
          <c:upBars>
            <c:spPr>
              <a:solidFill>
                <a:schemeClr val="lt1"/>
              </a:solidFill>
              <a:ln w="9525">
                <a:solidFill>
                  <a:schemeClr val="tx1">
                    <a:lumMod val="15000"/>
                    <a:lumOff val="85000"/>
                  </a:schemeClr>
                </a:solidFill>
              </a:ln>
              <a:effectLst/>
            </c:spPr>
          </c:upBars>
          <c:downBars>
            <c:spPr>
              <a:solidFill>
                <a:schemeClr val="dk1">
                  <a:lumMod val="65000"/>
                  <a:lumOff val="3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c:spPr>
          </c:downBars>
        </c:upDownBars>
        <c:smooth val="0"/>
        <c:axId val="1711543792"/>
        <c:axId val="1711545712"/>
      </c:lineChart>
      <c:catAx>
        <c:axId val="17115437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1545712"/>
        <c:crosses val="autoZero"/>
        <c:auto val="1"/>
        <c:lblAlgn val="ctr"/>
        <c:lblOffset val="100"/>
        <c:noMultiLvlLbl val="0"/>
      </c:catAx>
      <c:valAx>
        <c:axId val="1711545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1543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1.5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5.5</c:v>
                </c:pt>
                <c:pt idx="5">
                  <c:v>6.5</c:v>
                </c:pt>
                <c:pt idx="6">
                  <c:v>7.5</c:v>
                </c:pt>
                <c:pt idx="7">
                  <c:v>8.5</c:v>
                </c:pt>
                <c:pt idx="8">
                  <c:v>9.5</c:v>
                </c:pt>
                <c:pt idx="9">
                  <c:v>10.5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CE7-4DAA-AE0B-2095936F0F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12884704"/>
        <c:axId val="1349838304"/>
      </c:lineChart>
      <c:catAx>
        <c:axId val="1712884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9838304"/>
        <c:crosses val="autoZero"/>
        <c:auto val="1"/>
        <c:lblAlgn val="ctr"/>
        <c:lblOffset val="100"/>
        <c:noMultiLvlLbl val="0"/>
      </c:catAx>
      <c:valAx>
        <c:axId val="1349838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2884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2T00:36:30.41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1 24575,'10'0'0,"7"0"0,26 24 0,13 17 0,4 1 0,-5-5 0,-12-11-8191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2T00:36:45.31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378 1 23989,'-378'378'0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02T00:47:30.244"/>
    </inkml:context>
    <inkml:brush xml:id="br0">
      <inkml:brushProperty name="width" value="0.035" units="cm"/>
      <inkml:brushProperty name="height" value="0.035" units="cm"/>
      <inkml:brushProperty name="color" value="#33CCFF"/>
      <inkml:brushProperty name="ignorePressure" value="1"/>
    </inkml:brush>
  </inkml:definitions>
  <inkml:trace contextRef="#ctx0" brushRef="#br0">1 7885,'8756'-7884,"-16487"14845,7707-6939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02T00:47:37.642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0 8260,'9154'-8243,"-9135"8226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2T00:36:31.57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261 0 24575,'-9'0'0,"-4"10"0,-4 7 0,-9 11 0,1 5 0,-1 7 0,4 1 0,2-7 0,3-3 0,-4 1 0,-4-4 0,3-2 0,5-6-8191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2T00:36:33.06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1 24575,'0'5'0,"5"5"0,6 17 0,11 3 0,6 6 0,-1 1 0,3 0 0,3 3 0,-6-1 0,-1-7 0,-7 0 0,5 10 0,1-3 0,-2-3 0,4-8 0,-3 1 0,-5-4-8191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2T00:36:34.25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204 0 24575,'-9'5'0,"-4"6"0,1 7 0,-3 8 0,-8 6 0,-4 6 0,-8 2 0,-3 3 0,6-5-8191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2T00:36:36.035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0 24575,'10'0'0,"7"9"0,6 9 0,8 5 0,5-1 0,4 6 0,1 1 0,-2-2 0,-7 2 0,-10-3-8191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2T00:36:37.24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194 0 24575,'-4'0'0,"-3"9"0,1 9 0,2 5 0,0 13 0,-8 11 0,-2 1 0,-3 2 0,1-2 0,-6-1 0,0-2 0,0-10 0,-1-11 0,2-8-8191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2T00:36:38.707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0 24575,'10'0'0,"7"0"0,11 5 0,5 10 0,2 4 0,4 3 0,1-3 0,2 6 0,0-2 0,1 0 0,-1-4 0,-9 4 0,-4-2 0,-7-4-8191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2T00:36:40.303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272 1 24575,'-5'0'0,"-11"0"0,-7 0 0,-10 9 0,-3 9 0,-1 10 0,6 5 0,-1-3 0,0-7 0,5-7-8191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2T00:36:41.69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1 24575,'5'9'0,"6"9"0,10 10 0,3 5 0,1 2 0,6 4 0,2-4 0,-3-4 0,-4-6 0,-5 1 0,3 1 0,2-4 0,-3-5-8191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F2394C-8C2B-4CB0-A809-0B698B8D2307}" type="datetimeFigureOut">
              <a:rPr lang="en-IN" smtClean="0"/>
              <a:t>02-01-2026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C1FB16-3BF8-4EE1-8450-1B0B84C7AC5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5288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IN" dirty="0"/>
                  <a:t>A logit is the logarithm of the odds of an event, defined as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120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ar-AE" sz="1200" i="1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fPr>
                              <m:num>
                                <m:r>
                                  <a:rPr lang="ar-AE" sz="1200" i="1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num>
                              <m:den>
                                <m:r>
                                  <a:rPr lang="ar-AE" sz="1200" i="0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  <m:r>
                                  <a:rPr lang="ar-AE" sz="1200" i="0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ar-AE" sz="1200" i="1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ar-AE" dirty="0"/>
                  <a:t>, </a:t>
                </a:r>
                <a:r>
                  <a:rPr lang="en-IN" dirty="0"/>
                  <a:t>and is the natural output space of logistic regression.</a:t>
                </a:r>
              </a:p>
              <a:p>
                <a:r>
                  <a:rPr lang="en-IN" dirty="0"/>
                  <a:t>It converts a data space from (−∞,+∞) to (0,1) space.</a:t>
                </a:r>
                <a:br>
                  <a:rPr lang="en-IN" dirty="0"/>
                </a:br>
                <a:r>
                  <a:rPr lang="en-IN" dirty="0"/>
                  <a:t>Where 0 in (−∞,+∞) is 0.5 in (0,1) space.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IN" dirty="0"/>
                  <a:t>A logit is the logarithm of the odds of an event, defined as </a:t>
                </a:r>
                <a:r>
                  <a:rPr lang="en-IN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log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⁡(𝑝/(1−𝑝))</a:t>
                </a:r>
                <a:r>
                  <a:rPr lang="ar-AE" dirty="0"/>
                  <a:t>, </a:t>
                </a:r>
                <a:r>
                  <a:rPr lang="en-IN" dirty="0"/>
                  <a:t>and is the natural output space of logistic regression.</a:t>
                </a:r>
              </a:p>
              <a:p>
                <a:r>
                  <a:rPr lang="en-IN" dirty="0"/>
                  <a:t>It converts a data space from (−∞,+∞) to (0,1) space.</a:t>
                </a:r>
                <a:br>
                  <a:rPr lang="en-IN" dirty="0"/>
                </a:br>
                <a:r>
                  <a:rPr lang="en-IN" dirty="0"/>
                  <a:t>Where 0 in (−∞,+∞) is 0.5 in (0,1) space.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C1FB16-3BF8-4EE1-8450-1B0B84C7AC52}" type="slidenum">
              <a:rPr lang="en-IN" smtClean="0"/>
              <a:t>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6894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- “Subject to monotonicity constraints” means the calibrated output must be non-decreasing with respect to the model’s score.</a:t>
            </a:r>
          </a:p>
          <a:p>
            <a:endParaRPr lang="en-IN" dirty="0"/>
          </a:p>
          <a:p>
            <a:r>
              <a:rPr lang="en-IN" dirty="0"/>
              <a:t>Without it, calibration could do something illogical, such as:</a:t>
            </a:r>
          </a:p>
          <a:p>
            <a:endParaRPr lang="en-IN" dirty="0"/>
          </a:p>
          <a:p>
            <a:r>
              <a:rPr lang="en-IN" dirty="0"/>
              <a:t>Model Score Calibrated Probability</a:t>
            </a:r>
          </a:p>
          <a:p>
            <a:r>
              <a:rPr lang="en-IN" dirty="0"/>
              <a:t>0.60	0.70</a:t>
            </a:r>
          </a:p>
          <a:p>
            <a:r>
              <a:rPr lang="en-IN" dirty="0"/>
              <a:t>0.65	0.55</a:t>
            </a:r>
          </a:p>
          <a:p>
            <a:endParaRPr lang="en-IN" dirty="0"/>
          </a:p>
          <a:p>
            <a:r>
              <a:rPr lang="en-IN" dirty="0"/>
              <a:t>This would mean “A more confident prediction becomes less likely”.</a:t>
            </a:r>
          </a:p>
          <a:p>
            <a:endParaRPr lang="en-IN" dirty="0"/>
          </a:p>
          <a:p>
            <a:pPr marL="171450" indent="-171450">
              <a:buFontTx/>
              <a:buChar char="-"/>
            </a:pPr>
            <a:r>
              <a:rPr lang="en-IN" dirty="0"/>
              <a:t>PAVA is the standard algorithm used to perform </a:t>
            </a:r>
            <a:r>
              <a:rPr lang="en-IN" b="1" dirty="0"/>
              <a:t>isotonic regression.</a:t>
            </a:r>
          </a:p>
          <a:p>
            <a:pPr marL="0" indent="0">
              <a:buFontTx/>
              <a:buNone/>
            </a:pPr>
            <a:r>
              <a:rPr lang="en-IN" dirty="0"/>
              <a:t>Whenever the monotonic order is violated, PAVA merges neighbouring points until the violation disappears.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C1FB16-3BF8-4EE1-8450-1B0B84C7AC52}" type="slidenum">
              <a:rPr lang="en-IN" smtClean="0"/>
              <a:t>43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0254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C1FB16-3BF8-4EE1-8450-1B0B84C7AC52}" type="slidenum">
              <a:rPr lang="en-IN" smtClean="0"/>
              <a:t>46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50887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258C1-62F1-FD7D-8DCA-EB8B6654E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2E8BCF-7ACA-9CA5-9F4A-93A3C4C17C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029625-7C6B-3DED-25FD-8B25DB4C9D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6E5B6A-EB42-8FE9-5D51-C25300660E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C1FB16-3BF8-4EE1-8450-1B0B84C7AC52}" type="slidenum">
              <a:rPr lang="en-IN" smtClean="0"/>
              <a:t>60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9898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8F37E-C019-C472-7EC0-83ECA5DDF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893D77-D316-C440-3D34-466A8A6ECE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A11C03-7CBA-A795-B9B8-18F7C2A7C9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E16860-8524-CA45-4292-77CAD0D204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C1FB16-3BF8-4EE1-8450-1B0B84C7AC52}" type="slidenum">
              <a:rPr lang="en-IN" smtClean="0"/>
              <a:t>75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07322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D87F1-3F4B-1A16-4174-4FE5FC2EC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FE1873-1017-90DB-CDFF-F85EA7E5DA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288C54-02B0-2258-4C8D-82CF397888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E1647-E549-29E0-0C6D-B0E004D386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C1FB16-3BF8-4EE1-8450-1B0B84C7AC52}" type="slidenum">
              <a:rPr lang="en-IN" smtClean="0"/>
              <a:t>84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8443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46F0E-98E2-F303-7194-8E2F30035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B661DE-C264-34BF-1D4D-20EACB18F7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A61A4A-FE1C-2024-BDFF-B9203DBF10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02F2E-6DC5-C72E-5374-99B755C82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C1FB16-3BF8-4EE1-8450-1B0B84C7AC52}" type="slidenum">
              <a:rPr lang="en-IN" smtClean="0"/>
              <a:t>93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1462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DADFE-3D04-5098-D141-3368F8CC7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D2D220-6B6D-DA34-6480-8148F9DB07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DDD6CA-1984-7BD8-F4E0-772426B9B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246EA-815E-8762-E737-5504C60C75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C1FB16-3BF8-4EE1-8450-1B0B84C7AC52}" type="slidenum">
              <a:rPr lang="en-IN" smtClean="0"/>
              <a:t>106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4667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285E1-3185-D6A0-19A2-CF4FA5171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E50D32-1784-BD2D-687D-836FD27D2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6C37B9-EF50-2851-1BDC-A9CAB051B6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CF8756-E1AD-E631-24B3-6BB1EE0FF7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C1FB16-3BF8-4EE1-8450-1B0B84C7AC52}" type="slidenum">
              <a:rPr lang="en-IN" smtClean="0"/>
              <a:t>116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3225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8FE8-0BA6-4E99-A5C9-616EEED6BCCD}" type="datetimeFigureOut">
              <a:rPr lang="en-IN" smtClean="0"/>
              <a:t>02-01-2026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082E9-4788-4372-8155-AA14C7C049D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47441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8FE8-0BA6-4E99-A5C9-616EEED6BCCD}" type="datetimeFigureOut">
              <a:rPr lang="en-IN" smtClean="0"/>
              <a:t>02-01-2026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082E9-4788-4372-8155-AA14C7C049D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42304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8FE8-0BA6-4E99-A5C9-616EEED6BCCD}" type="datetimeFigureOut">
              <a:rPr lang="en-IN" smtClean="0"/>
              <a:t>02-01-2026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082E9-4788-4372-8155-AA14C7C049D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000927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8FE8-0BA6-4E99-A5C9-616EEED6BCCD}" type="datetimeFigureOut">
              <a:rPr lang="en-IN" smtClean="0"/>
              <a:t>02-01-2026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082E9-4788-4372-8155-AA14C7C049D5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9406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8FE8-0BA6-4E99-A5C9-616EEED6BCCD}" type="datetimeFigureOut">
              <a:rPr lang="en-IN" smtClean="0"/>
              <a:t>02-01-2026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082E9-4788-4372-8155-AA14C7C049D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57089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8FE8-0BA6-4E99-A5C9-616EEED6BCCD}" type="datetimeFigureOut">
              <a:rPr lang="en-IN" smtClean="0"/>
              <a:t>02-01-2026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082E9-4788-4372-8155-AA14C7C049D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644476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8FE8-0BA6-4E99-A5C9-616EEED6BCCD}" type="datetimeFigureOut">
              <a:rPr lang="en-IN" smtClean="0"/>
              <a:t>02-01-2026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082E9-4788-4372-8155-AA14C7C049D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27287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8FE8-0BA6-4E99-A5C9-616EEED6BCCD}" type="datetimeFigureOut">
              <a:rPr lang="en-IN" smtClean="0"/>
              <a:t>02-01-2026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082E9-4788-4372-8155-AA14C7C049D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76222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8FE8-0BA6-4E99-A5C9-616EEED6BCCD}" type="datetimeFigureOut">
              <a:rPr lang="en-IN" smtClean="0"/>
              <a:t>02-01-2026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082E9-4788-4372-8155-AA14C7C049D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58374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8FE8-0BA6-4E99-A5C9-616EEED6BCCD}" type="datetimeFigureOut">
              <a:rPr lang="en-IN" smtClean="0"/>
              <a:t>02-01-2026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082E9-4788-4372-8155-AA14C7C049D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84990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8FE8-0BA6-4E99-A5C9-616EEED6BCCD}" type="datetimeFigureOut">
              <a:rPr lang="en-IN" smtClean="0"/>
              <a:t>02-01-2026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082E9-4788-4372-8155-AA14C7C049D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443252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8FE8-0BA6-4E99-A5C9-616EEED6BCCD}" type="datetimeFigureOut">
              <a:rPr lang="en-IN" smtClean="0"/>
              <a:t>02-01-2026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082E9-4788-4372-8155-AA14C7C049D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65284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8FE8-0BA6-4E99-A5C9-616EEED6BCCD}" type="datetimeFigureOut">
              <a:rPr lang="en-IN" smtClean="0"/>
              <a:t>02-01-2026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082E9-4788-4372-8155-AA14C7C049D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104958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8FE8-0BA6-4E99-A5C9-616EEED6BCCD}" type="datetimeFigureOut">
              <a:rPr lang="en-IN" smtClean="0"/>
              <a:t>02-01-2026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082E9-4788-4372-8155-AA14C7C049D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74399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8FE8-0BA6-4E99-A5C9-616EEED6BCCD}" type="datetimeFigureOut">
              <a:rPr lang="en-IN" smtClean="0"/>
              <a:t>02-01-2026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082E9-4788-4372-8155-AA14C7C049D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30232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8FE8-0BA6-4E99-A5C9-616EEED6BCCD}" type="datetimeFigureOut">
              <a:rPr lang="en-IN" smtClean="0"/>
              <a:t>02-01-2026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082E9-4788-4372-8155-AA14C7C049D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7022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8FE8-0BA6-4E99-A5C9-616EEED6BCCD}" type="datetimeFigureOut">
              <a:rPr lang="en-IN" smtClean="0"/>
              <a:t>02-01-2026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082E9-4788-4372-8155-AA14C7C049D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17248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Cement crackSpacing="1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1278FE8-0BA6-4E99-A5C9-616EEED6BCCD}" type="datetimeFigureOut">
              <a:rPr lang="en-IN" smtClean="0"/>
              <a:t>02-01-2026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82082E9-4788-4372-8155-AA14C7C049D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1465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ppliedaicourse.com/course/11/Applied-Machine-learning-course" TargetMode="Externa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auto_examples/calibration/plot_calibration.html" TargetMode="External"/><Relationship Id="rId2" Type="http://schemas.openxmlformats.org/officeDocument/2006/relationships/hyperlink" Target="https://scikit-learn.org/stable/modules/generated/sklearn.calibration.CalibratedClassifierCV.html" TargetMode="Externa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customXml" Target="../ink/ink6.xml"/><Relationship Id="rId18" Type="http://schemas.openxmlformats.org/officeDocument/2006/relationships/image" Target="../media/image37.png"/><Relationship Id="rId26" Type="http://schemas.openxmlformats.org/officeDocument/2006/relationships/customXml" Target="../ink/ink12.xml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34.png"/><Relationship Id="rId17" Type="http://schemas.openxmlformats.org/officeDocument/2006/relationships/customXml" Target="../ink/ink8.xml"/><Relationship Id="rId25" Type="http://schemas.openxmlformats.org/officeDocument/2006/relationships/image" Target="../media/image41.png"/><Relationship Id="rId2" Type="http://schemas.openxmlformats.org/officeDocument/2006/relationships/chart" Target="../charts/chart2.xml"/><Relationship Id="rId16" Type="http://schemas.openxmlformats.org/officeDocument/2006/relationships/image" Target="../media/image36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customXml" Target="../ink/ink5.xml"/><Relationship Id="rId24" Type="http://schemas.openxmlformats.org/officeDocument/2006/relationships/customXml" Target="../ink/ink11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image" Target="../media/image40.png"/><Relationship Id="rId10" Type="http://schemas.openxmlformats.org/officeDocument/2006/relationships/image" Target="../media/image33.png"/><Relationship Id="rId19" Type="http://schemas.openxmlformats.org/officeDocument/2006/relationships/customXml" Target="../ink/ink9.xml"/><Relationship Id="rId4" Type="http://schemas.openxmlformats.org/officeDocument/2006/relationships/image" Target="../media/image30.png"/><Relationship Id="rId9" Type="http://schemas.openxmlformats.org/officeDocument/2006/relationships/customXml" Target="../ink/ink4.xml"/><Relationship Id="rId14" Type="http://schemas.openxmlformats.org/officeDocument/2006/relationships/image" Target="../media/image35.png"/><Relationship Id="rId22" Type="http://schemas.openxmlformats.org/officeDocument/2006/relationships/image" Target="../media/image39.png"/><Relationship Id="rId27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3E33E-67EA-8CB5-6AD8-96F1CA4CA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8432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Bahnschrift" panose="020B0502040204020203" pitchFamily="34" charset="0"/>
              </a:rPr>
              <a:t>Module 5: </a:t>
            </a:r>
            <a:br>
              <a:rPr lang="en-US" b="1" dirty="0">
                <a:latin typeface="Bahnschrift" panose="020B0502040204020203" pitchFamily="34" charset="0"/>
              </a:rPr>
            </a:br>
            <a:r>
              <a:rPr lang="en-US" b="1" dirty="0">
                <a:latin typeface="Bahnschrift" panose="020B0502040204020203" pitchFamily="34" charset="0"/>
              </a:rPr>
              <a:t>Feature Engineering, Production and Deployment of ML Models</a:t>
            </a:r>
            <a:endParaRPr lang="en-IN" b="1" dirty="0">
              <a:latin typeface="Bahnschrift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E30068-3394-2F0D-7F4F-6D2F271B3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/>
          <a:lstStyle/>
          <a:p>
            <a:r>
              <a:rPr lang="en-US" sz="3600" i="1" dirty="0">
                <a:latin typeface="Century Gothic" panose="020B0502020202020204" pitchFamily="34" charset="0"/>
              </a:rPr>
              <a:t>Miscellaneous  Topics</a:t>
            </a:r>
          </a:p>
          <a:p>
            <a:r>
              <a:rPr lang="en-US" i="1" dirty="0">
                <a:latin typeface="Century Gothic" panose="020B0502020202020204" pitchFamily="34" charset="0"/>
              </a:rPr>
              <a:t>Ainesh Avinash Godse</a:t>
            </a:r>
          </a:p>
          <a:p>
            <a:r>
              <a:rPr lang="en-US" i="1" dirty="0">
                <a:latin typeface="Century Gothic" panose="020B0502020202020204" pitchFamily="34" charset="0"/>
              </a:rPr>
              <a:t>24XV1M0515</a:t>
            </a:r>
            <a:endParaRPr lang="en-IN" i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8249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01F02-0349-A2A6-5CDA-D0409714E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effectLst/>
              </a:rPr>
              <a:t>Why Exact Probability Is Needed: Log Loss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D07BDE-2769-6C0C-870E-C4646FE0CF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>
                    <a:effectLst/>
                  </a:rPr>
                  <a:t>For Example; binary classification:</a:t>
                </a:r>
              </a:p>
              <a:p>
                <a:endParaRPr lang="en-IN" dirty="0">
                  <a:effectLst/>
                </a:endParaRP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x-IV_mathan" sz="2400">
                          <a:effectLst/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x-IV_mathan" sz="2400"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x-IV_mathan" sz="2400">
                          <a:effectLst/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x-IV_mathan" sz="240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x-IV_mathan" sz="24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x-IV_mathan" sz="2400"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x-IV_mathan" sz="2400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x-IV_mathan" sz="2400"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x-IV_mathan" sz="24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x-IV_mathan" sz="240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x-IV_mathan" sz="2400"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x-IV_mathan" sz="2400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x-IV_mathan" sz="2400"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x-IV_mathan" sz="2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IV_mathan" sz="2400">
                                  <a:effectLst/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x-IV_mathan" sz="2400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x-IV_mathan" sz="2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x-IV_mathan" sz="2400">
                                  <a:effectLst/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x-IV_mathan" sz="2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x-IV_mathan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x-IV_mathan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x-IV_mathan" sz="24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x-IV_mathan" sz="2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x-IV_mathan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x-IV_mathan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x-IV_mathan" sz="24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x-IV_mathan" sz="24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x-IV_mathan" sz="24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x-IV_mathan" sz="2400">
                                  <a:effectLst/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x-IV_mathan" sz="2400">
                                  <a:effectLst/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x-IV_mathan" sz="2400"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x-IV_mathan" sz="24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x-IV_mathan" sz="2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x-IV_mathan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x-IV_mathan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x-IV_mathan" sz="24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IN" sz="2400" dirty="0">
                  <a:effectLst/>
                </a:endParaRPr>
              </a:p>
              <a:p>
                <a:pPr marL="36900" indent="0">
                  <a:buNone/>
                </a:pPr>
                <a:r>
                  <a:rPr lang="en-IN" dirty="0">
                    <a:effectLst/>
                  </a:rPr>
                  <a:t>			Where:</a:t>
                </a:r>
              </a:p>
              <a:p>
                <a:pPr marL="36900" indent="0">
                  <a:buNone/>
                </a:pPr>
                <a:r>
                  <a:rPr lang="en-US" dirty="0">
                    <a:effectLst/>
                  </a:rPr>
                  <a:t>					</a:t>
                </a:r>
                <a:r>
                  <a:rPr lang="en-US" sz="24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sz="2400" baseline="-250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  <a:r>
                  <a:rPr lang="en-US" sz="24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P(y</a:t>
                </a:r>
                <a:r>
                  <a:rPr lang="en-US" sz="2400" baseline="-250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  <a:r>
                  <a:rPr lang="en-US" sz="24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=1|x</a:t>
                </a:r>
                <a:r>
                  <a:rPr lang="en-US" sz="2400" baseline="-250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  <a:r>
                  <a:rPr lang="en-US" sz="24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marL="36900" indent="0">
                  <a:buNone/>
                </a:pPr>
                <a:endParaRPr lang="en-IN" dirty="0">
                  <a:effectLst/>
                </a:endParaRPr>
              </a:p>
              <a:p>
                <a:pPr marL="36900" indent="0">
                  <a:buNone/>
                </a:pPr>
                <a:r>
                  <a:rPr lang="en-IN" dirty="0">
                    <a:effectLst/>
                  </a:rPr>
                  <a:t>Log loss is the </a:t>
                </a:r>
                <a:r>
                  <a:rPr lang="en-US" b="1" dirty="0">
                    <a:effectLst/>
                  </a:rPr>
                  <a:t>negative log-likelihood</a:t>
                </a:r>
                <a:r>
                  <a:rPr lang="en-IN" dirty="0">
                    <a:effectLst/>
                  </a:rPr>
                  <a:t> of the data under the predicted probability model.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D07BDE-2769-6C0C-870E-C4646FE0CF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88529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8C66F-5811-100A-60AD-A2B03D427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>
                <a:effectLst/>
              </a:rPr>
              <a:t>(6) Communicate Results — </a:t>
            </a:r>
            <a:r>
              <a:rPr lang="en-US" b="1" i="1" dirty="0">
                <a:effectLst/>
              </a:rPr>
              <a:t>Decision Enablement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B953-3E8F-DF49-BB56-E6549635C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6900" indent="0">
              <a:buNone/>
            </a:pPr>
            <a:r>
              <a:rPr lang="en-IN" b="1" dirty="0">
                <a:effectLst/>
              </a:rPr>
              <a:t>Purpose: </a:t>
            </a:r>
            <a:r>
              <a:rPr lang="en-IN" dirty="0">
                <a:effectLst/>
              </a:rPr>
              <a:t>Translate technical findings into </a:t>
            </a:r>
            <a:r>
              <a:rPr lang="en-US" b="1" dirty="0">
                <a:effectLst/>
              </a:rPr>
              <a:t>actionable insight</a:t>
            </a:r>
            <a:r>
              <a:rPr lang="en-IN" dirty="0">
                <a:effectLst/>
              </a:rPr>
              <a:t>.</a:t>
            </a:r>
          </a:p>
          <a:p>
            <a:pPr marL="36900" indent="0">
              <a:buNone/>
            </a:pPr>
            <a:r>
              <a:rPr lang="en-IN" b="1" dirty="0">
                <a:effectLst/>
              </a:rPr>
              <a:t>Characteristics:</a:t>
            </a:r>
            <a:endParaRPr lang="en-IN" dirty="0">
              <a:effectLst/>
            </a:endParaRPr>
          </a:p>
          <a:p>
            <a:pPr fontAlgn="ctr"/>
            <a:r>
              <a:rPr lang="en-IN" dirty="0">
                <a:effectLst/>
              </a:rPr>
              <a:t>Clear, concise (1–6 pages)</a:t>
            </a:r>
          </a:p>
          <a:p>
            <a:pPr fontAlgn="ctr"/>
            <a:r>
              <a:rPr lang="en-IN" dirty="0">
                <a:effectLst/>
              </a:rPr>
              <a:t>Minimal jargon</a:t>
            </a:r>
          </a:p>
          <a:p>
            <a:pPr fontAlgn="ctr"/>
            <a:r>
              <a:rPr lang="en-IN" dirty="0">
                <a:effectLst/>
              </a:rPr>
              <a:t>Emphasis on:</a:t>
            </a:r>
          </a:p>
          <a:p>
            <a:pPr lvl="2" fontAlgn="ctr"/>
            <a:r>
              <a:rPr lang="en-IN" sz="2000" dirty="0">
                <a:effectLst/>
              </a:rPr>
              <a:t>Impact</a:t>
            </a:r>
          </a:p>
          <a:p>
            <a:pPr lvl="2" fontAlgn="ctr"/>
            <a:r>
              <a:rPr lang="en-IN" sz="2000" dirty="0">
                <a:effectLst/>
              </a:rPr>
              <a:t>Risk</a:t>
            </a:r>
          </a:p>
          <a:p>
            <a:pPr lvl="2" fontAlgn="ctr"/>
            <a:r>
              <a:rPr lang="en-IN" sz="2000" dirty="0">
                <a:effectLst/>
              </a:rPr>
              <a:t>Assumptions</a:t>
            </a:r>
          </a:p>
          <a:p>
            <a:pPr lvl="2" fontAlgn="ctr"/>
            <a:r>
              <a:rPr lang="en-IN" sz="2000" dirty="0">
                <a:effectLst/>
              </a:rPr>
              <a:t>Limitations</a:t>
            </a:r>
          </a:p>
          <a:p>
            <a:pPr marL="36900" indent="0">
              <a:buNone/>
            </a:pPr>
            <a:r>
              <a:rPr lang="en-IN" b="1" dirty="0">
                <a:effectLst/>
              </a:rPr>
              <a:t>Audience: </a:t>
            </a:r>
            <a:r>
              <a:rPr lang="en-IN" dirty="0">
                <a:effectLst/>
              </a:rPr>
              <a:t>Stakeholders who may not know AI/ML.</a:t>
            </a:r>
          </a:p>
          <a:p>
            <a:pPr marL="36900" indent="0">
              <a:buNone/>
            </a:pPr>
            <a:r>
              <a:rPr lang="en-IN" b="1" dirty="0">
                <a:effectLst/>
              </a:rPr>
              <a:t>Core rule: </a:t>
            </a:r>
            <a:r>
              <a:rPr lang="en-IN" dirty="0">
                <a:effectLst/>
              </a:rPr>
              <a:t>If stakeholders cannot understand it, they cannot approve or deploy it.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64039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334D3-7A73-45AD-834F-E34B3F33B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effectLst/>
              </a:rPr>
              <a:t>(7) Deployment — </a:t>
            </a:r>
            <a:r>
              <a:rPr lang="en-US" b="1" i="1" dirty="0">
                <a:effectLst/>
              </a:rPr>
              <a:t>Engineering Integration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1AF25-933B-D315-A871-C1AD790ED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Autofit/>
          </a:bodyPr>
          <a:lstStyle/>
          <a:p>
            <a:pPr marL="36900" indent="0">
              <a:buNone/>
            </a:pPr>
            <a:r>
              <a:rPr lang="en-IN" b="1" dirty="0">
                <a:effectLst/>
              </a:rPr>
              <a:t>Purpose:</a:t>
            </a:r>
            <a:endParaRPr lang="en-IN" dirty="0">
              <a:effectLst/>
            </a:endParaRPr>
          </a:p>
          <a:p>
            <a:pPr marL="36900" indent="0">
              <a:buNone/>
            </a:pPr>
            <a:r>
              <a:rPr lang="en-IN" dirty="0">
                <a:effectLst/>
              </a:rPr>
              <a:t>	Turn a model into a </a:t>
            </a:r>
            <a:r>
              <a:rPr lang="en-US" b="1" dirty="0">
                <a:effectLst/>
              </a:rPr>
              <a:t>reliable production system</a:t>
            </a:r>
            <a:r>
              <a:rPr lang="en-IN" dirty="0">
                <a:effectLst/>
              </a:rPr>
              <a:t>.</a:t>
            </a:r>
          </a:p>
          <a:p>
            <a:pPr marL="36900" indent="0">
              <a:buNone/>
            </a:pPr>
            <a:r>
              <a:rPr lang="en-IN" b="1" dirty="0">
                <a:effectLst/>
              </a:rPr>
              <a:t>Tasks:</a:t>
            </a:r>
            <a:endParaRPr lang="en-IN" dirty="0">
              <a:effectLst/>
            </a:endParaRPr>
          </a:p>
          <a:p>
            <a:pPr lvl="1" fontAlgn="ctr"/>
            <a:r>
              <a:rPr lang="en-IN" sz="2000" dirty="0">
                <a:effectLst/>
              </a:rPr>
              <a:t>Model serving</a:t>
            </a:r>
          </a:p>
          <a:p>
            <a:pPr lvl="1" fontAlgn="ctr"/>
            <a:r>
              <a:rPr lang="en-IN" sz="2000" dirty="0">
                <a:effectLst/>
              </a:rPr>
              <a:t>Latency optimization</a:t>
            </a:r>
          </a:p>
          <a:p>
            <a:pPr lvl="1" fontAlgn="ctr"/>
            <a:r>
              <a:rPr lang="en-IN" sz="2000" dirty="0">
                <a:effectLst/>
              </a:rPr>
              <a:t>Monitoring hooks</a:t>
            </a:r>
          </a:p>
          <a:p>
            <a:pPr lvl="1" fontAlgn="ctr"/>
            <a:r>
              <a:rPr lang="en-IN" sz="2000" dirty="0">
                <a:effectLst/>
              </a:rPr>
              <a:t>Integration with existing systems</a:t>
            </a:r>
          </a:p>
          <a:p>
            <a:pPr marL="36900" indent="0">
              <a:buNone/>
            </a:pPr>
            <a:r>
              <a:rPr lang="en-IN" b="1" dirty="0">
                <a:effectLst/>
              </a:rPr>
              <a:t>Key distinction: </a:t>
            </a:r>
            <a:r>
              <a:rPr lang="en-IN" dirty="0">
                <a:effectLst/>
              </a:rPr>
              <a:t>A trained model ≠ a production system.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70078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6C116-1CC3-8934-ABBB-B07EBCF5F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effectLst/>
              </a:rPr>
              <a:t>(8) Real-World Testing — </a:t>
            </a:r>
            <a:r>
              <a:rPr lang="en-US" b="1" i="1" dirty="0">
                <a:effectLst/>
              </a:rPr>
              <a:t>A/B Testing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ED3A4-7B4D-6DAF-0CC8-6E7EA6B35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Autofit/>
          </a:bodyPr>
          <a:lstStyle/>
          <a:p>
            <a:pPr marL="36900" indent="0">
              <a:buNone/>
            </a:pPr>
            <a:r>
              <a:rPr lang="en-IN" b="1" dirty="0">
                <a:effectLst/>
              </a:rPr>
              <a:t>Purpose: </a:t>
            </a:r>
          </a:p>
          <a:p>
            <a:pPr marL="36900" indent="0">
              <a:buNone/>
            </a:pPr>
            <a:r>
              <a:rPr lang="en-IN" b="1" dirty="0">
                <a:effectLst/>
              </a:rPr>
              <a:t>	</a:t>
            </a:r>
            <a:r>
              <a:rPr lang="en-IN" dirty="0">
                <a:effectLst/>
              </a:rPr>
              <a:t>Measure </a:t>
            </a:r>
            <a:r>
              <a:rPr lang="en-US" b="1" dirty="0">
                <a:effectLst/>
              </a:rPr>
              <a:t>causal business impact</a:t>
            </a:r>
            <a:r>
              <a:rPr lang="en-IN" dirty="0">
                <a:effectLst/>
              </a:rPr>
              <a:t>, not offline metrics.</a:t>
            </a:r>
          </a:p>
          <a:p>
            <a:pPr marL="36900" indent="0">
              <a:buNone/>
            </a:pPr>
            <a:endParaRPr lang="en-IN" b="1" dirty="0">
              <a:effectLst/>
            </a:endParaRPr>
          </a:p>
          <a:p>
            <a:pPr marL="36900" indent="0">
              <a:buNone/>
            </a:pPr>
            <a:r>
              <a:rPr lang="en-IN" b="1" dirty="0">
                <a:effectLst/>
              </a:rPr>
              <a:t>Why this is critical:</a:t>
            </a:r>
            <a:endParaRPr lang="en-IN" dirty="0">
              <a:effectLst/>
            </a:endParaRPr>
          </a:p>
          <a:p>
            <a:pPr fontAlgn="ctr"/>
            <a:r>
              <a:rPr lang="en-IN" dirty="0">
                <a:effectLst/>
              </a:rPr>
              <a:t>Offline metrics often fail to reflect real-world behaviour</a:t>
            </a:r>
          </a:p>
          <a:p>
            <a:pPr fontAlgn="ctr"/>
            <a:r>
              <a:rPr lang="en-IN" dirty="0">
                <a:effectLst/>
              </a:rPr>
              <a:t>A/B testing isolates the model’s effect</a:t>
            </a:r>
          </a:p>
          <a:p>
            <a:pPr marL="36900" indent="0" fontAlgn="ctr">
              <a:buNone/>
            </a:pPr>
            <a:endParaRPr lang="en-IN" dirty="0">
              <a:effectLst/>
            </a:endParaRPr>
          </a:p>
          <a:p>
            <a:pPr marL="36900" indent="0">
              <a:buNone/>
            </a:pPr>
            <a:r>
              <a:rPr lang="en-IN" b="1" dirty="0">
                <a:effectLst/>
              </a:rPr>
              <a:t>Core question:</a:t>
            </a:r>
          </a:p>
          <a:p>
            <a:pPr marL="450000" lvl="1" indent="0">
              <a:buNone/>
            </a:pPr>
            <a:r>
              <a:rPr lang="en-IN" sz="2000" dirty="0">
                <a:effectLst/>
              </a:rPr>
              <a:t>Does this model add measurable business value?</a:t>
            </a:r>
          </a:p>
        </p:txBody>
      </p:sp>
    </p:spTree>
    <p:extLst>
      <p:ext uri="{BB962C8B-B14F-4D97-AF65-F5344CB8AC3E}">
        <p14:creationId xmlns:p14="http://schemas.microsoft.com/office/powerpoint/2010/main" val="22084093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72853-B70B-057C-C3FB-ED3211563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effectLst/>
              </a:rPr>
              <a:t>(9) Customer / Business Buy-In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11E76-6F7A-9E89-5335-1BB8B495E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IN" b="1" dirty="0">
                <a:effectLst/>
              </a:rPr>
              <a:t>Purpose:</a:t>
            </a:r>
            <a:endParaRPr lang="en-IN" dirty="0">
              <a:effectLst/>
            </a:endParaRPr>
          </a:p>
          <a:p>
            <a:pPr marL="36900" indent="0">
              <a:buNone/>
            </a:pPr>
            <a:r>
              <a:rPr lang="en-IN" dirty="0">
                <a:effectLst/>
              </a:rPr>
              <a:t>	Secure </a:t>
            </a:r>
            <a:r>
              <a:rPr lang="en-US" b="1" dirty="0">
                <a:effectLst/>
              </a:rPr>
              <a:t>organizational acceptance</a:t>
            </a:r>
            <a:r>
              <a:rPr lang="en-IN" dirty="0">
                <a:effectLst/>
              </a:rPr>
              <a:t>.</a:t>
            </a:r>
          </a:p>
          <a:p>
            <a:pPr marL="36900" indent="0">
              <a:buNone/>
            </a:pPr>
            <a:r>
              <a:rPr lang="en-IN" b="1" dirty="0">
                <a:effectLst/>
              </a:rPr>
              <a:t>Includes:</a:t>
            </a:r>
            <a:endParaRPr lang="en-IN" dirty="0">
              <a:effectLst/>
            </a:endParaRPr>
          </a:p>
          <a:p>
            <a:pPr fontAlgn="ctr"/>
            <a:r>
              <a:rPr lang="en-IN" dirty="0">
                <a:effectLst/>
              </a:rPr>
              <a:t>Trust in results</a:t>
            </a:r>
          </a:p>
          <a:p>
            <a:pPr fontAlgn="ctr"/>
            <a:r>
              <a:rPr lang="en-IN" dirty="0">
                <a:effectLst/>
              </a:rPr>
              <a:t>Risk assessment</a:t>
            </a:r>
          </a:p>
          <a:p>
            <a:pPr fontAlgn="ctr"/>
            <a:r>
              <a:rPr lang="en-IN" dirty="0">
                <a:effectLst/>
              </a:rPr>
              <a:t>Cost–benefit justification</a:t>
            </a:r>
          </a:p>
          <a:p>
            <a:pPr fontAlgn="ctr"/>
            <a:r>
              <a:rPr lang="en-IN" dirty="0">
                <a:effectLst/>
              </a:rPr>
              <a:t>Alignment with business strategy</a:t>
            </a:r>
          </a:p>
          <a:p>
            <a:pPr marL="36900" indent="0">
              <a:buNone/>
            </a:pPr>
            <a:r>
              <a:rPr lang="en-IN" b="1" dirty="0">
                <a:effectLst/>
              </a:rPr>
              <a:t>Reality check:</a:t>
            </a:r>
            <a:endParaRPr lang="en-IN" dirty="0">
              <a:effectLst/>
            </a:endParaRPr>
          </a:p>
          <a:p>
            <a:pPr marL="36900" indent="0">
              <a:buNone/>
            </a:pPr>
            <a:r>
              <a:rPr lang="en-IN" dirty="0">
                <a:effectLst/>
              </a:rPr>
              <a:t>	Many technically sound ML projects fail here—not earlier.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813259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17B3B-74D8-CFB8-C890-B5227C795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effectLst/>
              </a:rPr>
              <a:t>(10) Operations — </a:t>
            </a:r>
            <a:r>
              <a:rPr lang="en-US" b="1" i="1" dirty="0">
                <a:effectLst/>
              </a:rPr>
              <a:t>MLOps &amp; Maintenance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86591-EDC9-281C-4BB4-A4161CB02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IN" b="1" dirty="0">
                <a:effectLst/>
              </a:rPr>
              <a:t>Purpose:</a:t>
            </a:r>
            <a:endParaRPr lang="en-IN" dirty="0">
              <a:effectLst/>
            </a:endParaRPr>
          </a:p>
          <a:p>
            <a:pPr marL="36900" indent="0">
              <a:buNone/>
            </a:pPr>
            <a:r>
              <a:rPr lang="en-IN" dirty="0">
                <a:effectLst/>
              </a:rPr>
              <a:t>	Ensure </a:t>
            </a:r>
            <a:r>
              <a:rPr lang="en-US" b="1" dirty="0">
                <a:effectLst/>
              </a:rPr>
              <a:t>long-term reliability</a:t>
            </a:r>
            <a:r>
              <a:rPr lang="en-IN" dirty="0">
                <a:effectLst/>
              </a:rPr>
              <a:t>.</a:t>
            </a:r>
          </a:p>
          <a:p>
            <a:pPr marL="36900" indent="0">
              <a:buNone/>
            </a:pPr>
            <a:r>
              <a:rPr lang="en-IN" b="1" dirty="0">
                <a:effectLst/>
              </a:rPr>
              <a:t>Key elements:</a:t>
            </a:r>
            <a:endParaRPr lang="en-IN" dirty="0">
              <a:effectLst/>
            </a:endParaRPr>
          </a:p>
          <a:p>
            <a:pPr lvl="1" fontAlgn="ctr"/>
            <a:r>
              <a:rPr lang="en-IN" sz="2000" dirty="0">
                <a:effectLst/>
              </a:rPr>
              <a:t>Retraining strategy</a:t>
            </a:r>
          </a:p>
          <a:p>
            <a:pPr lvl="1" fontAlgn="ctr"/>
            <a:r>
              <a:rPr lang="en-IN" sz="2000" dirty="0">
                <a:effectLst/>
              </a:rPr>
              <a:t>Failure detection</a:t>
            </a:r>
          </a:p>
          <a:p>
            <a:pPr lvl="1" fontAlgn="ctr"/>
            <a:r>
              <a:rPr lang="en-IN" sz="2000" dirty="0">
                <a:effectLst/>
              </a:rPr>
              <a:t>Drift monitoring</a:t>
            </a:r>
          </a:p>
          <a:p>
            <a:pPr lvl="1" fontAlgn="ctr"/>
            <a:r>
              <a:rPr lang="en-IN" sz="2000" dirty="0">
                <a:effectLst/>
              </a:rPr>
              <a:t>Rollback mechanisms</a:t>
            </a:r>
          </a:p>
          <a:p>
            <a:pPr marL="36900" indent="0">
              <a:buNone/>
            </a:pPr>
            <a:r>
              <a:rPr lang="en-IN" b="1" dirty="0">
                <a:effectLst/>
              </a:rPr>
              <a:t>Explicit requirement:</a:t>
            </a:r>
            <a:endParaRPr lang="en-IN" dirty="0">
              <a:effectLst/>
            </a:endParaRPr>
          </a:p>
          <a:p>
            <a:pPr marL="36900" indent="0">
              <a:buNone/>
            </a:pPr>
            <a:r>
              <a:rPr lang="en-IN" dirty="0">
                <a:effectLst/>
              </a:rPr>
              <a:t>	Define </a:t>
            </a:r>
            <a:r>
              <a:rPr lang="en-US" i="1" dirty="0">
                <a:effectLst/>
              </a:rPr>
              <a:t>when</a:t>
            </a:r>
            <a:r>
              <a:rPr lang="en-IN" dirty="0">
                <a:effectLst/>
              </a:rPr>
              <a:t>, </a:t>
            </a:r>
            <a:r>
              <a:rPr lang="en-US" i="1" dirty="0">
                <a:effectLst/>
              </a:rPr>
              <a:t>why</a:t>
            </a:r>
            <a:r>
              <a:rPr lang="en-IN" dirty="0">
                <a:effectLst/>
              </a:rPr>
              <a:t>, and </a:t>
            </a:r>
            <a:r>
              <a:rPr lang="en-US" i="1" dirty="0">
                <a:effectLst/>
              </a:rPr>
              <a:t>how</a:t>
            </a:r>
            <a:r>
              <a:rPr lang="en-IN" dirty="0">
                <a:effectLst/>
              </a:rPr>
              <a:t> retraining occurs.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08485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CCB41-7819-2520-6184-315F67036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effectLst/>
              </a:rPr>
              <a:t>(11) Optimization — </a:t>
            </a:r>
            <a:r>
              <a:rPr lang="en-US" b="1" i="1" dirty="0">
                <a:effectLst/>
              </a:rPr>
              <a:t>Continuous Improvement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91C68-423D-9FBA-3527-59C166656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6900" indent="0">
              <a:buNone/>
            </a:pPr>
            <a:r>
              <a:rPr lang="en-IN" b="1" dirty="0">
                <a:effectLst/>
              </a:rPr>
              <a:t>Purpose:</a:t>
            </a:r>
            <a:endParaRPr lang="en-IN" dirty="0">
              <a:effectLst/>
            </a:endParaRPr>
          </a:p>
          <a:p>
            <a:pPr marL="36900" indent="0">
              <a:buNone/>
            </a:pPr>
            <a:r>
              <a:rPr lang="en-IN" dirty="0">
                <a:effectLst/>
              </a:rPr>
              <a:t>	Incrementally improve performance and efficiency.</a:t>
            </a:r>
          </a:p>
          <a:p>
            <a:pPr marL="36900" indent="0">
              <a:buNone/>
            </a:pPr>
            <a:r>
              <a:rPr lang="en-IN" b="1" dirty="0">
                <a:effectLst/>
              </a:rPr>
              <a:t>Levers:</a:t>
            </a:r>
            <a:endParaRPr lang="en-IN" dirty="0">
              <a:effectLst/>
            </a:endParaRPr>
          </a:p>
          <a:p>
            <a:pPr lvl="1" fontAlgn="ctr"/>
            <a:r>
              <a:rPr lang="en-IN" sz="2000" dirty="0">
                <a:effectLst/>
              </a:rPr>
              <a:t>Better features</a:t>
            </a:r>
          </a:p>
          <a:p>
            <a:pPr lvl="1" fontAlgn="ctr"/>
            <a:r>
              <a:rPr lang="en-IN" sz="2000" dirty="0">
                <a:effectLst/>
              </a:rPr>
              <a:t>More data</a:t>
            </a:r>
          </a:p>
          <a:p>
            <a:pPr lvl="1" fontAlgn="ctr"/>
            <a:r>
              <a:rPr lang="en-IN" sz="2000" dirty="0">
                <a:effectLst/>
              </a:rPr>
              <a:t>Improved models</a:t>
            </a:r>
          </a:p>
          <a:p>
            <a:pPr lvl="1" fontAlgn="ctr"/>
            <a:r>
              <a:rPr lang="en-IN" sz="2000" dirty="0">
                <a:effectLst/>
              </a:rPr>
              <a:t>Code and infrastructure optimization</a:t>
            </a:r>
          </a:p>
          <a:p>
            <a:pPr marL="36900" indent="0">
              <a:buNone/>
            </a:pPr>
            <a:r>
              <a:rPr lang="en-IN" b="1" dirty="0">
                <a:effectLst/>
              </a:rPr>
              <a:t>Key insight:</a:t>
            </a:r>
            <a:endParaRPr lang="en-IN" dirty="0">
              <a:effectLst/>
            </a:endParaRPr>
          </a:p>
          <a:p>
            <a:pPr marL="36900" indent="0">
              <a:buNone/>
            </a:pPr>
            <a:r>
              <a:rPr lang="en-IN" dirty="0">
                <a:effectLst/>
              </a:rPr>
              <a:t>	Optimization is not a phase—it is a loop.</a:t>
            </a:r>
          </a:p>
        </p:txBody>
      </p:sp>
    </p:spTree>
    <p:extLst>
      <p:ext uri="{BB962C8B-B14F-4D97-AF65-F5344CB8AC3E}">
        <p14:creationId xmlns:p14="http://schemas.microsoft.com/office/powerpoint/2010/main" val="22370459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E85DE-B03B-571C-EE8E-D07AD24C2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EC673-3A09-FA5C-64B5-E0D9F8A1D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Section Summary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3FF9A-085F-8249-2DFE-A0C9AF7C2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36900" indent="0" algn="ctr">
              <a:buNone/>
            </a:pPr>
            <a:r>
              <a:rPr lang="en-IN" dirty="0">
                <a:effectLst/>
              </a:rPr>
              <a:t>The DS/ML project life-cycle is an iterative process that begins with problem definition and data acquisition, proceeds through analysis, modeling, deployment, and real-world validation, and continues with operational maintenance and optimization to ensure sustained business value.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4342132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0342B-3193-115B-7B1E-61E7F6A3F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6E476-FC02-FF4C-2169-9B61D0A15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800" dirty="0">
                <a:latin typeface="Bahnschrift" panose="020B0502040204020203" pitchFamily="34" charset="0"/>
              </a:rPr>
              <a:t>VC Dimensions</a:t>
            </a:r>
            <a:br>
              <a:rPr lang="en-US" sz="4800" dirty="0">
                <a:latin typeface="Bahnschrift" panose="020B0502040204020203" pitchFamily="34" charset="0"/>
              </a:rPr>
            </a:br>
            <a:r>
              <a:rPr lang="en-US" sz="4800" dirty="0">
                <a:latin typeface="Bahnschrift" panose="020B0502040204020203" pitchFamily="34" charset="0"/>
              </a:rPr>
              <a:t>(</a:t>
            </a:r>
            <a:r>
              <a:rPr lang="en-IN" b="1" dirty="0">
                <a:effectLst/>
              </a:rPr>
              <a:t>Vapnik–Chervonenkis Dimension</a:t>
            </a:r>
            <a:r>
              <a:rPr lang="en-US" sz="4800" dirty="0">
                <a:latin typeface="Bahnschrift" panose="020B0502040204020203" pitchFamily="34" charset="0"/>
              </a:rPr>
              <a:t>)</a:t>
            </a:r>
            <a:endParaRPr lang="en-IN" sz="4800" dirty="0">
              <a:latin typeface="Bahnschrift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D695D-866E-FC42-0AEE-153AA7574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>
            <a:noAutofit/>
          </a:bodyPr>
          <a:lstStyle/>
          <a:p>
            <a:r>
              <a:rPr lang="en-US" sz="2400" dirty="0"/>
              <a:t>What does VC Dimension measure?</a:t>
            </a:r>
          </a:p>
          <a:p>
            <a:r>
              <a:rPr lang="en-US" sz="2400" dirty="0"/>
              <a:t>The Nature of VC Dimension</a:t>
            </a:r>
          </a:p>
          <a:p>
            <a:r>
              <a:rPr lang="en-US" sz="2400" dirty="0"/>
              <a:t>VC Dimensions applied to Models</a:t>
            </a:r>
          </a:p>
          <a:p>
            <a:r>
              <a:rPr lang="en-US" sz="2400" dirty="0"/>
              <a:t>VC Dimension vs Practice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107764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C498D-DCDB-890D-CB68-CBCDE15B5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VC Dimension Measures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3E902F-57BE-4F3C-8476-65304AE867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36900" indent="0">
                  <a:buNone/>
                </a:pPr>
                <a:r>
                  <a:rPr lang="en-IN" dirty="0"/>
                  <a:t>VC Dimension measures the </a:t>
                </a:r>
                <a:r>
                  <a:rPr lang="en-IN" b="1" dirty="0"/>
                  <a:t>capacity or expressive power of a hypothesis class</a:t>
                </a:r>
                <a:r>
                  <a:rPr lang="en-IN" dirty="0"/>
                  <a:t>.</a:t>
                </a:r>
              </a:p>
              <a:p>
                <a:pPr marL="36900" indent="0">
                  <a:buNone/>
                </a:pPr>
                <a:r>
                  <a:rPr lang="en-IN" dirty="0"/>
                  <a:t>Formally, the VC dimension of a model class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IN" dirty="0"/>
                  <a:t>is the </a:t>
                </a:r>
                <a:r>
                  <a:rPr lang="en-IN" b="1" dirty="0"/>
                  <a:t>maximum number of points that can be shattered</a:t>
                </a:r>
                <a:r>
                  <a:rPr lang="en-IN" dirty="0"/>
                  <a:t> by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IN" dirty="0"/>
                  <a:t>.</a:t>
                </a:r>
              </a:p>
              <a:p>
                <a:pPr marL="36900" indent="0">
                  <a:buNone/>
                </a:pPr>
                <a:r>
                  <a:rPr lang="en-IN" dirty="0"/>
                  <a:t>A set of points is said to be </a:t>
                </a:r>
                <a:r>
                  <a:rPr lang="en-IN" i="1" dirty="0"/>
                  <a:t>shattered</a:t>
                </a:r>
                <a:r>
                  <a:rPr lang="en-IN" dirty="0"/>
                  <a:t> if </a:t>
                </a:r>
                <a:r>
                  <a:rPr lang="en-IN" b="1" dirty="0"/>
                  <a:t>every possible binary labelling</a:t>
                </a:r>
                <a:r>
                  <a:rPr lang="en-IN" dirty="0"/>
                  <a:t> of those points can be perfectly classified by some hypothesis in the class.</a:t>
                </a:r>
              </a:p>
              <a:p>
                <a:pPr marL="36900" indent="0">
                  <a:buNone/>
                </a:pPr>
                <a:r>
                  <a:rPr lang="en-IN" dirty="0"/>
                  <a:t>Intuition:</a:t>
                </a:r>
              </a:p>
              <a:p>
                <a:pPr lvl="2"/>
                <a:r>
                  <a:rPr lang="en-IN" sz="2000" dirty="0"/>
                  <a:t>Higher VC dimension → more complex model class</a:t>
                </a:r>
              </a:p>
              <a:p>
                <a:pPr lvl="2"/>
                <a:r>
                  <a:rPr lang="en-IN" sz="2000" dirty="0"/>
                  <a:t>Lower VC dimension → more restricted model class</a:t>
                </a:r>
              </a:p>
              <a:p>
                <a:pPr marL="36900" indent="0">
                  <a:buNone/>
                </a:pPr>
                <a:r>
                  <a:rPr lang="en-IN" dirty="0"/>
                  <a:t>VC dimension answers the question:</a:t>
                </a:r>
              </a:p>
              <a:p>
                <a:pPr marL="36900" indent="0" algn="ctr">
                  <a:buNone/>
                </a:pPr>
                <a:r>
                  <a:rPr lang="en-IN" i="1" dirty="0"/>
                  <a:t>How complex can a model be before it risks memorizing data instead of generalizing?</a:t>
                </a:r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3E902F-57BE-4F3C-8476-65304AE867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40625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BABE3-AAD6-1CA4-25BC-7E93FB6C0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Nature of VC Dimension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E1C79-BECC-6B88-810A-2976EB429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6900" indent="0">
              <a:buNone/>
            </a:pPr>
            <a:r>
              <a:rPr lang="en-IN" dirty="0"/>
              <a:t>VC dimension is a concept from </a:t>
            </a:r>
            <a:r>
              <a:rPr lang="en-IN" b="1" dirty="0"/>
              <a:t>Statistical Learning Theory</a:t>
            </a:r>
            <a:r>
              <a:rPr lang="en-IN" dirty="0"/>
              <a:t> and is fundamentally </a:t>
            </a:r>
            <a:r>
              <a:rPr lang="en-IN" b="1" dirty="0"/>
              <a:t>theoretical</a:t>
            </a:r>
            <a:r>
              <a:rPr lang="en-IN" dirty="0"/>
              <a:t> in nature.</a:t>
            </a:r>
          </a:p>
          <a:p>
            <a:pPr marL="36900" indent="0">
              <a:buNone/>
            </a:pPr>
            <a:r>
              <a:rPr lang="en-IN" dirty="0"/>
              <a:t>Key characteristics:</a:t>
            </a:r>
          </a:p>
          <a:p>
            <a:pPr lvl="1"/>
            <a:r>
              <a:rPr lang="en-IN" dirty="0"/>
              <a:t>It is a </a:t>
            </a:r>
            <a:r>
              <a:rPr lang="en-IN" b="1" dirty="0"/>
              <a:t>worst-case</a:t>
            </a:r>
            <a:r>
              <a:rPr lang="en-IN" dirty="0"/>
              <a:t> measure of model capacity</a:t>
            </a:r>
          </a:p>
          <a:p>
            <a:pPr lvl="1"/>
            <a:r>
              <a:rPr lang="en-IN" dirty="0"/>
              <a:t>It is </a:t>
            </a:r>
            <a:r>
              <a:rPr lang="en-IN" b="1" dirty="0"/>
              <a:t>distribution-free</a:t>
            </a:r>
            <a:r>
              <a:rPr lang="en-IN" dirty="0"/>
              <a:t> (independent of the data distribution)</a:t>
            </a:r>
          </a:p>
          <a:p>
            <a:pPr lvl="1"/>
            <a:r>
              <a:rPr lang="en-IN" dirty="0"/>
              <a:t>It applies to a </a:t>
            </a:r>
            <a:r>
              <a:rPr lang="en-IN" b="1" dirty="0"/>
              <a:t>class of models</a:t>
            </a:r>
            <a:r>
              <a:rPr lang="en-IN" dirty="0"/>
              <a:t>, not a single trained model</a:t>
            </a:r>
          </a:p>
          <a:p>
            <a:pPr marL="36900" indent="0">
              <a:buNone/>
            </a:pPr>
            <a:r>
              <a:rPr lang="en-IN" dirty="0"/>
              <a:t>VC dimension is mainly used for:</a:t>
            </a:r>
          </a:p>
          <a:p>
            <a:pPr lvl="1"/>
            <a:r>
              <a:rPr lang="en-IN" dirty="0"/>
              <a:t>Deriving </a:t>
            </a:r>
            <a:r>
              <a:rPr lang="en-IN" b="1" dirty="0"/>
              <a:t>generalization bounds</a:t>
            </a:r>
            <a:endParaRPr lang="en-IN" dirty="0"/>
          </a:p>
          <a:p>
            <a:pPr lvl="1"/>
            <a:r>
              <a:rPr lang="en-IN" dirty="0"/>
              <a:t>Understanding </a:t>
            </a:r>
            <a:r>
              <a:rPr lang="en-IN" b="1" dirty="0"/>
              <a:t>overfitting</a:t>
            </a:r>
            <a:endParaRPr lang="en-IN" dirty="0"/>
          </a:p>
          <a:p>
            <a:pPr lvl="1"/>
            <a:r>
              <a:rPr lang="en-IN" dirty="0"/>
              <a:t>Analysing </a:t>
            </a:r>
            <a:r>
              <a:rPr lang="en-IN" b="1" dirty="0"/>
              <a:t>sample complexity</a:t>
            </a:r>
            <a:r>
              <a:rPr lang="en-IN" dirty="0"/>
              <a:t> (how much data is needed to learn reliably)</a:t>
            </a:r>
          </a:p>
          <a:p>
            <a:pPr marL="36900" indent="0">
              <a:buNone/>
            </a:pPr>
            <a:r>
              <a:rPr lang="en-IN" dirty="0"/>
              <a:t>From an applied perspective, VC dimension is rarely computed exactly and serves more as an explanatory tool than a tuning parameter.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81009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930B9-08BB-2612-054F-D13F034FC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effectLst/>
              </a:rPr>
              <a:t>Consequence of Miscalibration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D69F5-1D32-A31A-B40F-66EEC297E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1" fontAlgn="ctr"/>
            <a:r>
              <a:rPr lang="en-IN" sz="2000" dirty="0">
                <a:effectLst/>
              </a:rPr>
              <a:t>Two models can have identical accuracy</a:t>
            </a:r>
          </a:p>
          <a:p>
            <a:pPr lvl="1" fontAlgn="ctr"/>
            <a:r>
              <a:rPr lang="en-IN" sz="2000" dirty="0">
                <a:effectLst/>
              </a:rPr>
              <a:t>The model with better-calibrated probabilities will have </a:t>
            </a:r>
            <a:r>
              <a:rPr lang="en-US" sz="2000" b="1" dirty="0">
                <a:effectLst/>
              </a:rPr>
              <a:t>lower log loss</a:t>
            </a:r>
            <a:endParaRPr lang="en-IN" sz="2000" dirty="0">
              <a:effectLst/>
            </a:endParaRPr>
          </a:p>
          <a:p>
            <a:pPr lvl="1" fontAlgn="ctr"/>
            <a:r>
              <a:rPr lang="en-IN" sz="2000" dirty="0">
                <a:effectLst/>
              </a:rPr>
              <a:t>Overconfident wrong predictions are penalized exponentially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66215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B0F78-5899-A37B-92FB-8788758EE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VC Dimensions Applied to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69D18-2FE5-28E6-B57E-0BF2503C1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6900" indent="0">
              <a:buNone/>
            </a:pPr>
            <a:r>
              <a:rPr lang="en-IN" b="1" dirty="0"/>
              <a:t>1. Linear Models</a:t>
            </a:r>
          </a:p>
          <a:p>
            <a:pPr marL="414000" lvl="1" indent="0">
              <a:buNone/>
            </a:pPr>
            <a:r>
              <a:rPr lang="en-IN" sz="2000" dirty="0"/>
              <a:t>Linear classifiers use linear decision boundaries:</a:t>
            </a:r>
          </a:p>
          <a:p>
            <a:pPr lvl="1"/>
            <a:r>
              <a:rPr lang="en-IN" sz="2000" dirty="0"/>
              <a:t>Line in 2D</a:t>
            </a:r>
          </a:p>
          <a:p>
            <a:pPr lvl="1"/>
            <a:r>
              <a:rPr lang="en-IN" sz="2000" dirty="0"/>
              <a:t>Plane in 3D</a:t>
            </a:r>
          </a:p>
          <a:p>
            <a:pPr lvl="1"/>
            <a:r>
              <a:rPr lang="en-IN" sz="2000" dirty="0"/>
              <a:t>Hyperplane in higher dimensions</a:t>
            </a:r>
          </a:p>
          <a:p>
            <a:pPr marL="414000" lvl="1" indent="0">
              <a:buNone/>
            </a:pPr>
            <a:r>
              <a:rPr lang="en-IN" sz="2000" dirty="0"/>
              <a:t>Examples:</a:t>
            </a:r>
          </a:p>
          <a:p>
            <a:pPr lvl="1"/>
            <a:r>
              <a:rPr lang="en-IN" sz="2000" dirty="0"/>
              <a:t>Logistic Regression</a:t>
            </a:r>
          </a:p>
          <a:p>
            <a:pPr lvl="1"/>
            <a:r>
              <a:rPr lang="en-IN" sz="2000" dirty="0"/>
              <a:t>Linear SVM</a:t>
            </a:r>
          </a:p>
          <a:p>
            <a:pPr lvl="1"/>
            <a:r>
              <a:rPr lang="en-IN" sz="2000" dirty="0"/>
              <a:t>Perceptron</a:t>
            </a:r>
          </a:p>
        </p:txBody>
      </p:sp>
    </p:spTree>
    <p:extLst>
      <p:ext uri="{BB962C8B-B14F-4D97-AF65-F5344CB8AC3E}">
        <p14:creationId xmlns:p14="http://schemas.microsoft.com/office/powerpoint/2010/main" val="5848393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E9FA8-C9A0-AA06-C87B-5B8F6A112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85857-6054-03FA-BF16-0FB1E681B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VC Dimensions Applied to Models(cont.)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8C52E-682D-01B1-61AE-3E8824781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6900" indent="0">
              <a:buNone/>
            </a:pPr>
            <a:r>
              <a:rPr lang="en-IN" b="1" dirty="0"/>
              <a:t>Linear Models:</a:t>
            </a:r>
          </a:p>
          <a:p>
            <a:pPr marL="36900" indent="0">
              <a:buNone/>
            </a:pPr>
            <a:endParaRPr lang="en-IN" b="1" dirty="0"/>
          </a:p>
          <a:p>
            <a:pPr marL="36900" indent="0">
              <a:buNone/>
            </a:pPr>
            <a:r>
              <a:rPr lang="en-IN" dirty="0"/>
              <a:t>Key result:</a:t>
            </a:r>
          </a:p>
          <a:p>
            <a:r>
              <a:rPr lang="en-IN" dirty="0"/>
              <a:t>In 2D, linear models have </a:t>
            </a:r>
            <a:r>
              <a:rPr lang="en-IN" b="1" dirty="0"/>
              <a:t>VC dimension = 3</a:t>
            </a:r>
            <a:endParaRPr lang="en-IN" dirty="0"/>
          </a:p>
          <a:p>
            <a:r>
              <a:rPr lang="en-IN" dirty="0"/>
              <a:t>They can shatter any configuration of </a:t>
            </a:r>
            <a:r>
              <a:rPr lang="en-IN" b="1" dirty="0"/>
              <a:t>up to 3 points</a:t>
            </a:r>
            <a:endParaRPr lang="en-IN" dirty="0"/>
          </a:p>
          <a:p>
            <a:r>
              <a:rPr lang="en-IN" dirty="0"/>
              <a:t>There exists at least one configuration of </a:t>
            </a:r>
            <a:r>
              <a:rPr lang="en-IN" b="1" dirty="0"/>
              <a:t>4 points</a:t>
            </a:r>
            <a:r>
              <a:rPr lang="en-IN" dirty="0"/>
              <a:t> (e.g., XOR-like) that cannot be shattered</a:t>
            </a:r>
          </a:p>
          <a:p>
            <a:pPr marL="36900" indent="0">
              <a:buNone/>
            </a:pPr>
            <a:endParaRPr lang="en-IN" dirty="0"/>
          </a:p>
          <a:p>
            <a:pPr marL="36900" indent="0">
              <a:buNone/>
            </a:pPr>
            <a:r>
              <a:rPr lang="en-IN" dirty="0"/>
              <a:t>This shows that linear models have </a:t>
            </a:r>
            <a:r>
              <a:rPr lang="en-IN" b="1" dirty="0"/>
              <a:t>limited but well-defined capacity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388467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69361-F1A7-E1CE-03D7-8F4DD774B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2. Ensemble Methods (Boosting)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8FD46D-18B0-C7B1-E06B-24EB310D59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36900" indent="0">
                  <a:buNone/>
                </a:pPr>
                <a:r>
                  <a:rPr lang="en-IN" dirty="0"/>
                  <a:t>Boosting combines multiple weak learners into a stronger model.</a:t>
                </a:r>
              </a:p>
              <a:p>
                <a:pPr marL="36900" indent="0">
                  <a:buNone/>
                </a:pPr>
                <a:endParaRPr lang="en-IN" dirty="0"/>
              </a:p>
              <a:p>
                <a:pPr marL="36900" indent="0">
                  <a:buNone/>
                </a:pPr>
                <a:r>
                  <a:rPr lang="en-IN" dirty="0"/>
                  <a:t>Characteristics:</a:t>
                </a:r>
              </a:p>
              <a:p>
                <a:r>
                  <a:rPr lang="en-IN" dirty="0"/>
                  <a:t>Model capacity increases with:</a:t>
                </a:r>
              </a:p>
              <a:p>
                <a:pPr lvl="1"/>
                <a:r>
                  <a:rPr lang="en-IN" dirty="0"/>
                  <a:t>Number of base learners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IN" dirty="0"/>
              </a:p>
              <a:p>
                <a:pPr lvl="1"/>
                <a:r>
                  <a:rPr lang="en-IN" dirty="0"/>
                  <a:t>Complexity of each base learner (VC dimension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IN" dirty="0"/>
                  <a:t>)</a:t>
                </a:r>
              </a:p>
              <a:p>
                <a:pPr marL="36900" indent="0">
                  <a:buNone/>
                </a:pPr>
                <a:r>
                  <a:rPr lang="en-IN" dirty="0"/>
                  <a:t>A common theoretical upper bound: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IN" b="0"/>
                        <m:t>VC</m:t>
                      </m:r>
                      <m:r>
                        <m:rPr>
                          <m:nor/>
                        </m:rPr>
                        <a:rPr lang="en-IN" b="0"/>
                        <m:t>−</m:t>
                      </m:r>
                      <m:r>
                        <m:rPr>
                          <m:nor/>
                        </m:rPr>
                        <a:rPr lang="en-IN" b="0"/>
                        <m:t>dim</m:t>
                      </m:r>
                      <m:r>
                        <m:rPr>
                          <m:nor/>
                        </m:rPr>
                        <a:rPr lang="en-IN" b="0"/>
                        <m:t>(</m:t>
                      </m:r>
                      <m:r>
                        <m:rPr>
                          <m:nor/>
                        </m:rPr>
                        <a:rPr lang="en-IN" b="0"/>
                        <m:t>Boosting</m:t>
                      </m:r>
                      <m:r>
                        <m:rPr>
                          <m:nor/>
                        </m:rPr>
                        <a:rPr lang="en-IN" b="0"/>
                        <m:t>)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ar-AE" b="0" dirty="0"/>
              </a:p>
              <a:p>
                <a:pPr marL="36900" indent="0">
                  <a:buNone/>
                </a:pPr>
                <a:r>
                  <a:rPr lang="en-IN" dirty="0"/>
                  <a:t>Implication:</a:t>
                </a:r>
              </a:p>
              <a:p>
                <a:r>
                  <a:rPr lang="en-IN" dirty="0"/>
                  <a:t>Boosting can dramatically increase model expressiveness</a:t>
                </a:r>
              </a:p>
              <a:p>
                <a:r>
                  <a:rPr lang="en-IN" dirty="0"/>
                  <a:t>Without regularization, it can also increase overfitting risk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8FD46D-18B0-C7B1-E06B-24EB310D59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14254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C3708-97AE-E5CA-8EB3-F2296881E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IN" dirty="0"/>
              <a:t>Kernel-Based Models (RBF-SVM)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12FFF-3F63-4111-D0DC-6CC7CE7E1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6900" indent="0">
              <a:buNone/>
            </a:pPr>
            <a:r>
              <a:rPr lang="en-IN" dirty="0"/>
              <a:t>RBF-kernel SVMs map data into an infinite-dimensional feature space.</a:t>
            </a:r>
          </a:p>
          <a:p>
            <a:pPr marL="36900" indent="0">
              <a:buNone/>
            </a:pPr>
            <a:endParaRPr lang="en-IN" dirty="0"/>
          </a:p>
          <a:p>
            <a:pPr marL="36900" indent="0">
              <a:buNone/>
            </a:pPr>
            <a:r>
              <a:rPr lang="en-IN" dirty="0"/>
              <a:t>Key properties:</a:t>
            </a:r>
          </a:p>
          <a:p>
            <a:r>
              <a:rPr lang="en-IN" dirty="0"/>
              <a:t>Theoretical VC dimension is </a:t>
            </a:r>
            <a:r>
              <a:rPr lang="en-IN" b="1" dirty="0"/>
              <a:t>infinite</a:t>
            </a:r>
            <a:endParaRPr lang="en-IN" dirty="0"/>
          </a:p>
          <a:p>
            <a:r>
              <a:rPr lang="en-IN" dirty="0"/>
              <a:t>Can shatter arbitrarily large finite datasets</a:t>
            </a:r>
          </a:p>
          <a:p>
            <a:r>
              <a:rPr lang="en-IN" dirty="0"/>
              <a:t>Decision boundaries can be highly nonlinear</a:t>
            </a:r>
          </a:p>
          <a:p>
            <a:endParaRPr lang="en-IN" dirty="0"/>
          </a:p>
          <a:p>
            <a:pPr marL="36900" indent="0">
              <a:buNone/>
            </a:pPr>
            <a:r>
              <a:rPr lang="en-IN" dirty="0"/>
              <a:t>Important clarification:</a:t>
            </a:r>
          </a:p>
          <a:p>
            <a:r>
              <a:rPr lang="en-IN" dirty="0"/>
              <a:t>Infinite VC dimension does </a:t>
            </a:r>
            <a:r>
              <a:rPr lang="en-IN" b="1" dirty="0"/>
              <a:t>not</a:t>
            </a:r>
            <a:r>
              <a:rPr lang="en-IN" dirty="0"/>
              <a:t> imply poor generalization in practice</a:t>
            </a:r>
          </a:p>
          <a:p>
            <a:r>
              <a:rPr lang="en-IN" dirty="0"/>
              <a:t>Regularization and margin maximization control effective complexity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16366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0277B-6088-928B-D275-B8E4B2CFE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VC Dimension vs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B4B34-042C-B151-0F47-CCC14A56B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IN" dirty="0"/>
              <a:t>In real-world machine learning, VC dimension has </a:t>
            </a:r>
            <a:r>
              <a:rPr lang="en-IN" b="1" dirty="0"/>
              <a:t>limited direct applicability</a:t>
            </a:r>
            <a:r>
              <a:rPr lang="en-IN" dirty="0"/>
              <a:t>.</a:t>
            </a:r>
          </a:p>
          <a:p>
            <a:pPr marL="36900" indent="0">
              <a:buNone/>
            </a:pPr>
            <a:endParaRPr lang="en-IN" dirty="0"/>
          </a:p>
          <a:p>
            <a:pPr marL="36900" indent="0">
              <a:buNone/>
            </a:pPr>
            <a:r>
              <a:rPr lang="en-IN" dirty="0"/>
              <a:t>Practical performance depends more on:</a:t>
            </a:r>
          </a:p>
          <a:p>
            <a:r>
              <a:rPr lang="en-IN" dirty="0"/>
              <a:t>Regularization strength</a:t>
            </a:r>
          </a:p>
          <a:p>
            <a:r>
              <a:rPr lang="en-IN" dirty="0"/>
              <a:t>Margin size</a:t>
            </a:r>
          </a:p>
          <a:p>
            <a:r>
              <a:rPr lang="en-IN" dirty="0"/>
              <a:t>Noise in data</a:t>
            </a:r>
          </a:p>
          <a:p>
            <a:r>
              <a:rPr lang="en-IN" dirty="0"/>
              <a:t>Feature quality</a:t>
            </a:r>
          </a:p>
          <a:p>
            <a:r>
              <a:rPr lang="en-IN" dirty="0"/>
              <a:t>Data distribution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14732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2D87A-4D8C-CCD1-56BC-0C2085FED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4915F-AC7E-7DAC-6614-00246B7BC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VC Dimension vs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E036B-943E-8982-E50F-68DA459F3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IN" dirty="0"/>
              <a:t>Key insight:</a:t>
            </a:r>
          </a:p>
          <a:p>
            <a:r>
              <a:rPr lang="en-IN" dirty="0"/>
              <a:t>High VC dimension increases the </a:t>
            </a:r>
            <a:r>
              <a:rPr lang="en-IN" b="1" dirty="0"/>
              <a:t>risk of overfitting</a:t>
            </a:r>
            <a:endParaRPr lang="en-IN" dirty="0"/>
          </a:p>
          <a:p>
            <a:r>
              <a:rPr lang="en-IN" dirty="0"/>
              <a:t>Generalization improves when </a:t>
            </a:r>
            <a:r>
              <a:rPr lang="en-IN" b="1" dirty="0"/>
              <a:t>VC dimension is small relative to dataset size</a:t>
            </a:r>
          </a:p>
          <a:p>
            <a:endParaRPr lang="en-IN" dirty="0"/>
          </a:p>
          <a:p>
            <a:pPr marL="36900" indent="0">
              <a:buNone/>
            </a:pPr>
            <a:r>
              <a:rPr lang="en-IN" dirty="0"/>
              <a:t>Thus:</a:t>
            </a:r>
          </a:p>
          <a:p>
            <a:r>
              <a:rPr lang="en-IN" dirty="0"/>
              <a:t>VC dimension explains </a:t>
            </a:r>
            <a:r>
              <a:rPr lang="en-IN" i="1" dirty="0"/>
              <a:t>why</a:t>
            </a:r>
            <a:r>
              <a:rPr lang="en-IN" dirty="0"/>
              <a:t> overfitting occurs</a:t>
            </a:r>
          </a:p>
          <a:p>
            <a:r>
              <a:rPr lang="en-IN" dirty="0"/>
              <a:t>It does not tell you </a:t>
            </a:r>
            <a:r>
              <a:rPr lang="en-IN" i="1" dirty="0"/>
              <a:t>which</a:t>
            </a:r>
            <a:r>
              <a:rPr lang="en-IN" dirty="0"/>
              <a:t> model to deploy</a:t>
            </a:r>
          </a:p>
        </p:txBody>
      </p:sp>
    </p:spTree>
    <p:extLst>
      <p:ext uri="{BB962C8B-B14F-4D97-AF65-F5344CB8AC3E}">
        <p14:creationId xmlns:p14="http://schemas.microsoft.com/office/powerpoint/2010/main" val="20900660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09E5C-540D-2D87-7F7C-83949EE74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CC103-8E30-F916-72C5-0867CA58D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Section Summary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2CCE2-DE45-B7AE-03E8-1848E70BE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36900" indent="0" algn="ctr">
              <a:buNone/>
            </a:pPr>
            <a:r>
              <a:rPr lang="en-IN" sz="2800" dirty="0"/>
              <a:t>VC dimension measures model capacity.</a:t>
            </a:r>
          </a:p>
          <a:p>
            <a:pPr marL="36900" indent="0" algn="ctr">
              <a:buNone/>
            </a:pPr>
            <a:r>
              <a:rPr lang="en-IN" sz="2800" dirty="0"/>
              <a:t>It provides generalization guarantees.</a:t>
            </a:r>
          </a:p>
          <a:p>
            <a:pPr marL="36900" indent="0" algn="ctr">
              <a:buNone/>
            </a:pPr>
            <a:r>
              <a:rPr lang="en-IN" sz="2800" dirty="0"/>
              <a:t>Extremely useful in learning theory.</a:t>
            </a:r>
          </a:p>
          <a:p>
            <a:pPr marL="36900" indent="0" algn="ctr">
              <a:buNone/>
            </a:pPr>
            <a:r>
              <a:rPr lang="en-IN" sz="2800" dirty="0"/>
              <a:t>Largely impractical for applied ML.</a:t>
            </a:r>
          </a:p>
          <a:p>
            <a:pPr marL="36900" indent="0" algn="ctr">
              <a:buNone/>
            </a:pPr>
            <a:r>
              <a:rPr lang="en-IN" sz="2800" dirty="0"/>
              <a:t>High VC dimension ≠ better real-world performance.</a:t>
            </a:r>
          </a:p>
        </p:txBody>
      </p:sp>
    </p:spTree>
    <p:extLst>
      <p:ext uri="{BB962C8B-B14F-4D97-AF65-F5344CB8AC3E}">
        <p14:creationId xmlns:p14="http://schemas.microsoft.com/office/powerpoint/2010/main" val="32908316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A3A862-C738-3EF1-48A5-ECE32EB07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5400" i="1" dirty="0"/>
              <a:t>Thank You</a:t>
            </a:r>
            <a:endParaRPr lang="en-IN" sz="5400" i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9709D4-BA84-4B50-F8B1-33B47049504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ctr"/>
          <a:lstStyle/>
          <a:p>
            <a:r>
              <a:rPr lang="en-US" dirty="0"/>
              <a:t>- Ainesh Avinash Godse, 24XV1M0515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88848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946CC-CCAA-3260-B94C-CEB19A90D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effectLst/>
              </a:rPr>
              <a:t>Final Prediction Pipeline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17A9D-223A-76CE-3439-4E22EC921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5007018"/>
          </a:xfrm>
        </p:spPr>
        <p:txBody>
          <a:bodyPr>
            <a:normAutofit/>
          </a:bodyPr>
          <a:lstStyle/>
          <a:p>
            <a:pPr marL="494100" indent="-457200" fontAlgn="ctr">
              <a:buFont typeface="+mj-lt"/>
              <a:buAutoNum type="arabicPeriod"/>
            </a:pPr>
            <a:r>
              <a:rPr lang="en-IN" dirty="0">
                <a:effectLst/>
              </a:rPr>
              <a:t>Train base model:</a:t>
            </a:r>
            <a:br>
              <a:rPr lang="en-IN" dirty="0">
                <a:effectLst/>
              </a:rPr>
            </a:br>
            <a:br>
              <a:rPr lang="en-IN" dirty="0">
                <a:effectLst/>
              </a:rPr>
            </a:br>
            <a:r>
              <a:rPr lang="en-IN" dirty="0">
                <a:effectLst/>
              </a:rPr>
              <a:t>		x_q -&gt; f(x_q) = s_q</a:t>
            </a:r>
          </a:p>
          <a:p>
            <a:pPr marL="494100" indent="-457200" fontAlgn="ctr">
              <a:buFont typeface="+mj-lt"/>
              <a:buAutoNum type="arabicPeriod"/>
            </a:pPr>
            <a:r>
              <a:rPr lang="en-IN" dirty="0">
                <a:effectLst/>
              </a:rPr>
              <a:t>Apply calibration model:</a:t>
            </a:r>
            <a:br>
              <a:rPr lang="en-IN" dirty="0">
                <a:effectLst/>
              </a:rPr>
            </a:br>
            <a:br>
              <a:rPr lang="en-IN" dirty="0">
                <a:effectLst/>
              </a:rPr>
            </a:br>
            <a:r>
              <a:rPr lang="en-IN" dirty="0">
                <a:effectLst/>
              </a:rPr>
              <a:t>		s_q -&gt; g(s_q)</a:t>
            </a:r>
          </a:p>
          <a:p>
            <a:pPr marL="494100" indent="-457200" fontAlgn="ctr">
              <a:buFont typeface="+mj-lt"/>
              <a:buAutoNum type="arabicPeriod"/>
            </a:pPr>
            <a:r>
              <a:rPr lang="en-IN" dirty="0">
                <a:effectLst/>
              </a:rPr>
              <a:t>Obtain calibrated probabilities:</a:t>
            </a:r>
            <a:br>
              <a:rPr lang="en-IN" dirty="0">
                <a:effectLst/>
              </a:rPr>
            </a:br>
            <a:br>
              <a:rPr lang="en-IN" dirty="0">
                <a:effectLst/>
              </a:rPr>
            </a:br>
            <a:r>
              <a:rPr lang="en-IN" dirty="0">
                <a:effectLst/>
              </a:rPr>
              <a:t>		P(y_q=1 | x_q), P(y_q=0 | x_q)</a:t>
            </a:r>
          </a:p>
          <a:p>
            <a:pPr marL="494100" indent="-457200" fontAlgn="ctr">
              <a:buFont typeface="+mj-lt"/>
              <a:buAutoNum type="arabicPeriod"/>
            </a:pPr>
            <a:r>
              <a:rPr lang="en-IN" dirty="0">
                <a:effectLst/>
              </a:rPr>
              <a:t>Use calibrated probabilities for:</a:t>
            </a:r>
          </a:p>
          <a:p>
            <a:pPr lvl="1" fontAlgn="ctr"/>
            <a:r>
              <a:rPr lang="en-IN" sz="2000" dirty="0">
                <a:effectLst/>
              </a:rPr>
              <a:t>Log loss computation</a:t>
            </a:r>
          </a:p>
          <a:p>
            <a:pPr lvl="1" fontAlgn="ctr"/>
            <a:r>
              <a:rPr lang="en-IN" sz="2000" dirty="0">
                <a:effectLst/>
              </a:rPr>
              <a:t>Risk-aware decision making</a:t>
            </a:r>
          </a:p>
          <a:p>
            <a:pPr lvl="1" fontAlgn="ctr"/>
            <a:r>
              <a:rPr lang="en-IN" sz="2000" dirty="0">
                <a:effectLst/>
              </a:rPr>
              <a:t>Threshold selection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98131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6A8CD-D55F-8D46-1276-BDC555B24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Section Summary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49030-8FF8-048E-5E6C-00E9CA097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36900" indent="0" algn="ctr">
              <a:buNone/>
            </a:pPr>
            <a:r>
              <a:rPr lang="en-IN" sz="2800" dirty="0">
                <a:effectLst/>
              </a:rPr>
              <a:t>Calibration is required because log loss and probabilistic decision-making assume access to true posterior probabilities, while most classifiers only produce uncalibrated scores.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4332912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A870D-F90C-D2E1-1116-538D234EA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3E555-62B9-D5DE-4888-32AA5AD13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800" dirty="0">
                <a:latin typeface="Bahnschrift" panose="020B0502040204020203" pitchFamily="34" charset="0"/>
              </a:rPr>
              <a:t>Calibration Plot</a:t>
            </a:r>
            <a:endParaRPr lang="en-IN" sz="4800" dirty="0">
              <a:latin typeface="Bahnschrift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FEC22-5B4F-BFCB-78CA-D0BAFF19F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1" y="3589878"/>
            <a:ext cx="9590550" cy="2658521"/>
          </a:xfrm>
        </p:spPr>
        <p:txBody>
          <a:bodyPr anchor="ctr">
            <a:noAutofit/>
          </a:bodyPr>
          <a:lstStyle/>
          <a:p>
            <a:r>
              <a:rPr lang="en-US" sz="2400" dirty="0"/>
              <a:t>What are Calibration Plots? </a:t>
            </a:r>
          </a:p>
          <a:p>
            <a:r>
              <a:rPr lang="en-US" sz="2400" dirty="0"/>
              <a:t>Construction of Calibration Plots.</a:t>
            </a:r>
          </a:p>
          <a:p>
            <a:r>
              <a:rPr lang="en-US" sz="2400" dirty="0"/>
              <a:t>Plotting and Interpretation.</a:t>
            </a:r>
          </a:p>
          <a:p>
            <a:r>
              <a:rPr lang="en-US" sz="2400" dirty="0"/>
              <a:t>Need for Sorting and Binning.</a:t>
            </a:r>
          </a:p>
          <a:p>
            <a:r>
              <a:rPr lang="en-US" sz="2400" dirty="0"/>
              <a:t>Use in Calibration.</a:t>
            </a:r>
          </a:p>
        </p:txBody>
      </p:sp>
    </p:spTree>
    <p:extLst>
      <p:ext uri="{BB962C8B-B14F-4D97-AF65-F5344CB8AC3E}">
        <p14:creationId xmlns:p14="http://schemas.microsoft.com/office/powerpoint/2010/main" val="29698528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D3790-1275-ACF1-88ED-C4DF54405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a Calibration Plot?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1393B5-2542-901D-C9CC-E69858A785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N" dirty="0">
                    <a:effectLst/>
                  </a:rPr>
                  <a:t>A calibration plot answers a very specific question:</a:t>
                </a:r>
              </a:p>
              <a:p>
                <a:pPr marL="414000" lvl="1" indent="0" algn="ctr">
                  <a:buNone/>
                </a:pPr>
                <a:r>
                  <a:rPr lang="en-IN" b="1" dirty="0">
                    <a:effectLst/>
                  </a:rPr>
                  <a:t>“When a model predicts probability </a:t>
                </a:r>
                <a14:m>
                  <m:oMath xmlns:m="http://schemas.openxmlformats.org/officeDocument/2006/math">
                    <m:r>
                      <a:rPr lang="en-US" b="1" i="1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effectLst/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</m:acc>
                    <m:r>
                      <a:rPr lang="en-US" b="1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b="1" dirty="0">
                    <a:effectLst/>
                  </a:rPr>
                  <a:t>, how often does the event actually occur?”</a:t>
                </a:r>
                <a:endParaRPr lang="en-IN" dirty="0">
                  <a:effectLst/>
                </a:endParaRPr>
              </a:p>
              <a:p>
                <a:endParaRPr lang="en-IN" dirty="0">
                  <a:effectLst/>
                </a:endParaRPr>
              </a:p>
              <a:p>
                <a:pPr marL="36900" indent="0">
                  <a:buNone/>
                </a:pPr>
                <a:r>
                  <a:rPr lang="en-IN" dirty="0">
                    <a:effectLst/>
                  </a:rPr>
                  <a:t>		Formally:</a:t>
                </a:r>
              </a:p>
              <a:p>
                <a:pPr marL="36900" indent="0">
                  <a:buNone/>
                </a:pPr>
                <a:br>
                  <a:rPr lang="en-IN" dirty="0">
                    <a:effectLst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N" sz="2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IN" sz="280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8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8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28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ffectLst/>
                </a:endParaRPr>
              </a:p>
              <a:p>
                <a:pPr marL="36900" indent="0">
                  <a:buNone/>
                </a:pPr>
                <a:br>
                  <a:rPr lang="en-US" dirty="0">
                    <a:effectLst/>
                  </a:rPr>
                </a:br>
                <a:r>
                  <a:rPr lang="en-US" dirty="0">
                    <a:effectLst/>
                  </a:rPr>
                  <a:t>		where,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IN" dirty="0">
                    <a:effectLst/>
                  </a:rPr>
                  <a:t> is the probability of the event.</a:t>
                </a:r>
                <a:br>
                  <a:rPr lang="en-IN" dirty="0">
                    <a:effectLst/>
                  </a:rPr>
                </a:br>
                <a:r>
                  <a:rPr lang="en-IN" dirty="0">
                    <a:effectLst/>
                  </a:rPr>
                  <a:t>			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1393B5-2542-901D-C9CC-E69858A785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06194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C973-252F-FFD3-EA45-FD9E4A365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43775"/>
            <a:ext cx="10353762" cy="970450"/>
          </a:xfrm>
        </p:spPr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Formal Construction of Calibration Plot</a:t>
            </a:r>
            <a:endParaRPr lang="en-IN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0779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1F4E8-6FCA-F6E2-C7CC-E2CB61B53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0: Model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3E8798-A4F9-77DA-42E4-C4EE8B8B99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1806024"/>
                <a:ext cx="10353762" cy="3245951"/>
              </a:xfrm>
            </p:spPr>
            <p:txBody>
              <a:bodyPr anchor="ctr"/>
              <a:lstStyle/>
              <a:p>
                <a:r>
                  <a:rPr lang="en-IN" dirty="0">
                    <a:effectLst/>
                  </a:rPr>
                  <a:t>Train a probabilistic classifier:</a:t>
                </a:r>
              </a:p>
              <a:p>
                <a:pPr marL="36900" indent="0" algn="ctr">
                  <a:buNone/>
                </a:pPr>
                <a:endParaRPr lang="en-IN" dirty="0">
                  <a:effectLst/>
                </a:endParaRPr>
              </a:p>
              <a:p>
                <a:pPr marL="3690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 ⟶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effectLst/>
                  <a:ea typeface="Cambria Math" panose="02040503050406030204" pitchFamily="18" charset="0"/>
                </a:endParaRPr>
              </a:p>
              <a:p>
                <a:pPr marL="36900" indent="0">
                  <a:buNone/>
                </a:pPr>
                <a:endParaRPr lang="en-IN" sz="240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3E8798-A4F9-77DA-42E4-C4EE8B8B99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1806024"/>
                <a:ext cx="10353762" cy="324595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52053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09867D-76DC-F415-B8EA-8734AD72C3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Step 1: Create Calibration Dataset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𝐶𝑉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09867D-76DC-F415-B8EA-8734AD72C3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D3CC0B8-2011-F0D1-1A52-3562EA3A06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7285343"/>
              </p:ext>
            </p:extLst>
          </p:nvPr>
        </p:nvGraphicFramePr>
        <p:xfrm>
          <a:off x="913795" y="4288453"/>
          <a:ext cx="10353675" cy="1828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451225">
                  <a:extLst>
                    <a:ext uri="{9D8B030D-6E8A-4147-A177-3AD203B41FA5}">
                      <a16:colId xmlns:a16="http://schemas.microsoft.com/office/drawing/2014/main" val="2790401628"/>
                    </a:ext>
                  </a:extLst>
                </a:gridCol>
                <a:gridCol w="3451225">
                  <a:extLst>
                    <a:ext uri="{9D8B030D-6E8A-4147-A177-3AD203B41FA5}">
                      <a16:colId xmlns:a16="http://schemas.microsoft.com/office/drawing/2014/main" val="1226263852"/>
                    </a:ext>
                  </a:extLst>
                </a:gridCol>
                <a:gridCol w="3451225">
                  <a:extLst>
                    <a:ext uri="{9D8B030D-6E8A-4147-A177-3AD203B41FA5}">
                      <a16:colId xmlns:a16="http://schemas.microsoft.com/office/drawing/2014/main" val="21693584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dirty="0"/>
                        <a:t>(x</a:t>
                      </a:r>
                      <a:r>
                        <a:rPr lang="en-IN" sz="2400" baseline="-25000" dirty="0"/>
                        <a:t>i</a:t>
                      </a:r>
                      <a:r>
                        <a:rPr lang="en-IN" sz="24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dirty="0"/>
                        <a:t>(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</a:rPr>
                        <a:t>ŷ</a:t>
                      </a:r>
                      <a:r>
                        <a:rPr lang="en-IN" sz="2400" baseline="-25000" dirty="0"/>
                        <a:t>i</a:t>
                      </a:r>
                      <a:r>
                        <a:rPr lang="en-IN" sz="24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dirty="0"/>
                        <a:t>(y</a:t>
                      </a:r>
                      <a:r>
                        <a:rPr lang="en-IN" sz="2400" baseline="-25000" dirty="0"/>
                        <a:t>i</a:t>
                      </a:r>
                      <a:r>
                        <a:rPr lang="en-IN" sz="240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8397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dirty="0"/>
                        <a:t>(x</a:t>
                      </a:r>
                      <a:r>
                        <a:rPr lang="en-IN" sz="2400" baseline="-25000" dirty="0"/>
                        <a:t>1</a:t>
                      </a:r>
                      <a:r>
                        <a:rPr lang="en-IN" sz="24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dirty="0"/>
                        <a:t>0.12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25391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dirty="0"/>
                        <a:t>(x</a:t>
                      </a:r>
                      <a:r>
                        <a:rPr lang="en-IN" sz="2400" baseline="-25000" dirty="0"/>
                        <a:t>2</a:t>
                      </a:r>
                      <a:r>
                        <a:rPr lang="en-IN" sz="24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dirty="0"/>
                        <a:t>0.83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95685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dirty="0"/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dirty="0"/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dirty="0"/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91245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AE5FEC-FEF8-5955-153E-1D0DA14ABB32}"/>
                  </a:ext>
                </a:extLst>
              </p:cNvPr>
              <p:cNvSpPr txBox="1"/>
              <p:nvPr/>
            </p:nvSpPr>
            <p:spPr>
              <a:xfrm>
                <a:off x="913795" y="2019852"/>
                <a:ext cx="10353675" cy="182879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IN" sz="2000" dirty="0"/>
                  <a:t>For each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200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</m:oMath>
                </a14:m>
                <a:r>
                  <a:rPr lang="en-US" sz="2000" dirty="0"/>
                  <a:t>:</a:t>
                </a:r>
                <a:endParaRPr lang="ar-A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ar-AE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ar-AE" sz="240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ar-AE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ar-AE" sz="2400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AE5FEC-FEF8-5955-153E-1D0DA14AB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95" y="2019852"/>
                <a:ext cx="10353675" cy="1828799"/>
              </a:xfrm>
              <a:prstGeom prst="rect">
                <a:avLst/>
              </a:prstGeom>
              <a:blipFill>
                <a:blip r:embed="rId3"/>
                <a:stretch>
                  <a:fillRect l="-64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38217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9B50F-C2F2-0B04-317E-EF65F12D2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Sort by Predicted Probability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638372-5A8A-EF8E-2CD6-CF1D2A9D0A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/>
              <a:lstStyle/>
              <a:p>
                <a:r>
                  <a:rPr lang="en-IN" dirty="0"/>
                  <a:t>Sort rows such that:</a:t>
                </a:r>
              </a:p>
              <a:p>
                <a:endParaRPr lang="en-IN" dirty="0"/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≤⋯≤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ar-AE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ar-AE" sz="2400" dirty="0"/>
              </a:p>
              <a:p>
                <a:pPr marL="36900" indent="0">
                  <a:buNone/>
                </a:pPr>
                <a:endParaRPr lang="en-IN" dirty="0"/>
              </a:p>
              <a:p>
                <a:pPr marL="36900" indent="0">
                  <a:buNone/>
                </a:pPr>
                <a:r>
                  <a:rPr lang="en-IN" dirty="0"/>
                  <a:t>	This ensures </a:t>
                </a:r>
                <a:r>
                  <a:rPr lang="en-IN" b="1" dirty="0"/>
                  <a:t>monotonic ordering</a:t>
                </a:r>
                <a:r>
                  <a:rPr lang="en-IN" dirty="0"/>
                  <a:t>, which is required for meaningful calibration curves.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638372-5A8A-EF8E-2CD6-CF1D2A9D0A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21010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82159-276A-96C7-2314-31FDD4D5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43775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en-US" dirty="0"/>
              <a:t>Source: </a:t>
            </a:r>
            <a:r>
              <a:rPr lang="x-none" dirty="0">
                <a:solidFill>
                  <a:srgbClr val="E9805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https://www.app</a:t>
            </a:r>
            <a:r>
              <a:rPr lang="x-none" dirty="0">
                <a:solidFill>
                  <a:srgbClr val="C16F4B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liedaicou</a:t>
            </a:r>
            <a:r>
              <a:rPr lang="x-none" dirty="0">
                <a:solidFill>
                  <a:srgbClr val="E9805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rse.com/course/11/Applied-Machine-learning-course</a:t>
            </a:r>
            <a:br>
              <a:rPr lang="x-none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49092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B3247-23FD-236E-ADDA-2679E029F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Binning the Predictions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FDB981-0C3E-8785-4775-AA3A8DD267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IN" dirty="0"/>
                  <a:t>Divide the sorted data into </a:t>
                </a:r>
                <a:r>
                  <a:rPr lang="en-IN" b="1" dirty="0"/>
                  <a:t>equal-sized bins</a:t>
                </a:r>
                <a:r>
                  <a:rPr lang="en-IN" dirty="0"/>
                  <a:t> (chunks):</a:t>
                </a:r>
              </a:p>
              <a:p>
                <a:pPr marL="720000" lvl="2" indent="0">
                  <a:buNone/>
                </a:pPr>
                <a:r>
                  <a:rPr lang="en-IN" sz="1800" dirty="0"/>
                  <a:t>Bin size = </a:t>
                </a:r>
                <a14:m>
                  <m:oMath xmlns:m="http://schemas.openxmlformats.org/officeDocument/2006/math">
                    <m:r>
                      <a:rPr lang="en-IN" sz="18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N" sz="1800" dirty="0"/>
                  <a:t>(e.g., 100)</a:t>
                </a:r>
              </a:p>
              <a:p>
                <a:pPr marL="720000" lvl="2" indent="0">
                  <a:buNone/>
                </a:pPr>
                <a:r>
                  <a:rPr lang="en-IN" sz="1800" dirty="0"/>
                  <a:t>Number of bins = </a:t>
                </a:r>
                <a14:m>
                  <m:oMath xmlns:m="http://schemas.openxmlformats.org/officeDocument/2006/math">
                    <m:r>
                      <a:rPr lang="en-IN" sz="18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N" sz="1800">
                        <a:latin typeface="Cambria Math" panose="02040503050406030204" pitchFamily="18" charset="0"/>
                      </a:rPr>
                      <m:t>/</m:t>
                    </m:r>
                    <m:r>
                      <a:rPr lang="en-IN" sz="18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IN" sz="1800" dirty="0"/>
              </a:p>
              <a:p>
                <a:r>
                  <a:rPr lang="en-IN" dirty="0"/>
                  <a:t>For bin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/>
                  <a:t>: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grow m:val="on"/>
                          <m:supHide m:val="on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ar-AE" dirty="0"/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grow m:val="on"/>
                          <m:supHide m:val="on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ar-AE" dirty="0"/>
              </a:p>
              <a:p>
                <a:r>
                  <a:rPr lang="en-IN" dirty="0"/>
                  <a:t>Interpretation:</a:t>
                </a:r>
              </a:p>
              <a:p>
                <a:pPr marL="414000" lvl="1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ar-AE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ar-AE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ar-AE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</m:oMath>
                </a14:m>
                <a:r>
                  <a:rPr lang="ar-AE" sz="2000" dirty="0"/>
                  <a:t>→ </a:t>
                </a:r>
                <a:r>
                  <a:rPr lang="en-IN" sz="2000" b="1" dirty="0"/>
                  <a:t>average predicted probability</a:t>
                </a:r>
                <a:endParaRPr lang="en-IN" sz="2000" dirty="0"/>
              </a:p>
              <a:p>
                <a:pPr marL="414000" lvl="1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ar-AE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</m:oMath>
                </a14:m>
                <a:r>
                  <a:rPr lang="ar-AE" sz="2000" dirty="0"/>
                  <a:t>→ </a:t>
                </a:r>
                <a:r>
                  <a:rPr lang="en-IN" sz="2000" b="1" dirty="0"/>
                  <a:t>empirical probability</a:t>
                </a:r>
                <a:endParaRPr lang="en-IN" sz="2000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FDB981-0C3E-8785-4775-AA3A8DD267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72994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3C38C-E44E-E157-C95E-3211D62F3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Construct Calibration Set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42814B-317E-55F8-A420-CCEA36E4DD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/>
              <a:lstStyle/>
              <a:p>
                <a:r>
                  <a:rPr lang="en-IN" dirty="0"/>
                  <a:t>Calibration dataset, D</a:t>
                </a:r>
                <a:r>
                  <a:rPr lang="en-IN" baseline="-25000" dirty="0"/>
                  <a:t>Calibration</a:t>
                </a:r>
                <a:r>
                  <a:rPr lang="en-IN" dirty="0"/>
                  <a:t> is;</a:t>
                </a:r>
              </a:p>
              <a:p>
                <a:pPr marL="36900" indent="0">
                  <a:buNone/>
                </a:pPr>
                <a:endParaRPr lang="en-IN" dirty="0"/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𝐶𝑎𝑙𝑖𝑏𝑟𝑎𝑡𝑖𝑜𝑛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{(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)}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bSup>
                    </m:oMath>
                  </m:oMathPara>
                </a14:m>
                <a:endParaRPr lang="en-IN" sz="2400" dirty="0"/>
              </a:p>
              <a:p>
                <a:pPr marL="36900" indent="0">
                  <a:buNone/>
                </a:pPr>
                <a:endParaRPr lang="en-IN" sz="2400" dirty="0"/>
              </a:p>
              <a:p>
                <a:pPr marL="36900" indent="0">
                  <a:buNone/>
                </a:pPr>
                <a:r>
                  <a:rPr lang="en-IN" dirty="0"/>
                  <a:t>	Each point answers:</a:t>
                </a:r>
              </a:p>
              <a:p>
                <a:pPr marL="36900" indent="0" algn="ctr">
                  <a:buNone/>
                </a:pPr>
                <a:r>
                  <a:rPr lang="en-IN" i="1" dirty="0"/>
                  <a:t>“When the model predicts ~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ar-AE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</m:oMath>
                </a14:m>
                <a:r>
                  <a:rPr lang="ar-AE" i="1" dirty="0"/>
                  <a:t>, </a:t>
                </a:r>
                <a:r>
                  <a:rPr lang="en-IN" i="1" dirty="0"/>
                  <a:t>the true frequency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"</m:t>
                    </m:r>
                  </m:oMath>
                </a14:m>
                <a:endParaRPr lang="ar-AE" i="1" dirty="0"/>
              </a:p>
              <a:p>
                <a:r>
                  <a:rPr lang="en-US" dirty="0">
                    <a:effectLst/>
                  </a:rPr>
                  <a:t>For a good model, each consecutive value of ŷ</a:t>
                </a:r>
                <a:r>
                  <a:rPr lang="en-US" baseline="30000" dirty="0">
                    <a:effectLst/>
                  </a:rPr>
                  <a:t>(i)</a:t>
                </a:r>
                <a:r>
                  <a:rPr lang="en-US" dirty="0">
                    <a:effectLst/>
                  </a:rPr>
                  <a:t> is less than the previous. </a:t>
                </a:r>
                <a:br>
                  <a:rPr lang="en-US" dirty="0">
                    <a:effectLst/>
                  </a:rPr>
                </a:br>
                <a:r>
                  <a:rPr lang="en-US" dirty="0">
                    <a:effectLst/>
                  </a:rPr>
                  <a:t>And the consecutive value of y</a:t>
                </a:r>
                <a:r>
                  <a:rPr lang="en-US" baseline="30000" dirty="0">
                    <a:effectLst/>
                  </a:rPr>
                  <a:t>(i)</a:t>
                </a:r>
                <a:r>
                  <a:rPr lang="en-US" dirty="0">
                    <a:effectLst/>
                  </a:rPr>
                  <a:t> is less than the previous.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42814B-317E-55F8-A420-CCEA36E4DD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48067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1CF2F-69D7-08DE-9626-86181B424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Calibration Plot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0097709-99B1-C60A-BAF2-024DA318EC0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913795" y="1732449"/>
                <a:ext cx="4806285" cy="4058750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This is a real calibration plot from sklearn.</a:t>
                </a:r>
              </a:p>
              <a:p>
                <a:endParaRPr lang="en-US" dirty="0"/>
              </a:p>
              <a:p>
                <a:r>
                  <a:rPr lang="en-IN" b="1" dirty="0"/>
                  <a:t>Axes:</a:t>
                </a:r>
                <a:br>
                  <a:rPr lang="en-IN" b="1" dirty="0"/>
                </a:br>
                <a:r>
                  <a:rPr lang="en-IN" b="1" dirty="0"/>
                  <a:t>x-axis:</a:t>
                </a:r>
                <a:r>
                  <a:rPr lang="en-IN" dirty="0"/>
                  <a:t> Average predicted probability;</a:t>
                </a:r>
                <a:br>
                  <a:rPr lang="en-IN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b="1" dirty="0"/>
                </a:br>
                <a:r>
                  <a:rPr lang="en-IN" b="1" dirty="0"/>
                  <a:t>y-axis:</a:t>
                </a:r>
                <a:r>
                  <a:rPr lang="en-IN" dirty="0"/>
                  <a:t> Observed frequency;</a:t>
                </a:r>
                <a:br>
                  <a:rPr lang="en-IN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∣</m:t>
                        </m:r>
                        <m:sSup>
                          <m:sSup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ar-AE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ar-AE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ar-A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ar-AE" dirty="0"/>
              </a:p>
              <a:p>
                <a:endParaRPr lang="en-IN" b="1" dirty="0"/>
              </a:p>
              <a:p>
                <a:r>
                  <a:rPr lang="en-IN" b="1" dirty="0"/>
                  <a:t>Ideal model:</a:t>
                </a:r>
                <a:endParaRPr lang="en-IN" dirty="0"/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br>
                  <a:rPr lang="en-US" dirty="0"/>
                </a:br>
                <a:r>
                  <a:rPr lang="en-IN" dirty="0"/>
                  <a:t>This is the </a:t>
                </a:r>
                <a:r>
                  <a:rPr lang="en-IN" b="1" dirty="0"/>
                  <a:t>45° line with slope +1</a:t>
                </a:r>
                <a:r>
                  <a:rPr lang="en-IN" dirty="0"/>
                  <a:t>, not −1.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0097709-99B1-C60A-BAF2-024DA318EC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913795" y="1732449"/>
                <a:ext cx="4806285" cy="405875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C4242E92-1166-CDA0-A0B6-0CFC51DDAB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40642" y="1856824"/>
            <a:ext cx="6172625" cy="380999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53159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F091A0-07F4-E5C6-D7AD-3956B0A79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Meaning of the Lines</a:t>
            </a:r>
            <a:endParaRPr lang="en-IN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DDEC6DB-6EEF-7B03-A104-513E86B8BB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386963"/>
              </p:ext>
            </p:extLst>
          </p:nvPr>
        </p:nvGraphicFramePr>
        <p:xfrm>
          <a:off x="914400" y="2847181"/>
          <a:ext cx="10353674" cy="2286000"/>
        </p:xfrm>
        <a:graphic>
          <a:graphicData uri="http://schemas.openxmlformats.org/drawingml/2006/table">
            <a:tbl>
              <a:tblPr firstRow="1"/>
              <a:tblGrid>
                <a:gridCol w="5176837">
                  <a:extLst>
                    <a:ext uri="{9D8B030D-6E8A-4147-A177-3AD203B41FA5}">
                      <a16:colId xmlns:a16="http://schemas.microsoft.com/office/drawing/2014/main" val="3533591369"/>
                    </a:ext>
                  </a:extLst>
                </a:gridCol>
                <a:gridCol w="5176837">
                  <a:extLst>
                    <a:ext uri="{9D8B030D-6E8A-4147-A177-3AD203B41FA5}">
                      <a16:colId xmlns:a16="http://schemas.microsoft.com/office/drawing/2014/main" val="2658665319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2400" dirty="0"/>
                        <a:t>Curve Position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2400" dirty="0"/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94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2400" dirty="0"/>
                        <a:t>Below diagonal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2400" dirty="0"/>
                        <a:t>Overconfident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72634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2400" dirty="0"/>
                        <a:t>Above diagonal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2400" dirty="0"/>
                        <a:t>Underconfident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581861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2400" dirty="0"/>
                        <a:t>Zig-zag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2400" dirty="0"/>
                        <a:t>High variance / small bins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24727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2400" dirty="0"/>
                        <a:t>Smooth monotonic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2400" dirty="0"/>
                        <a:t>Well-calibrated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0474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49222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B4D9B-5B3F-F38B-9A83-B141DADBB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effectLst/>
              </a:rPr>
              <a:t>Why is Sorting and Binning necessary?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EEC8E-5DB0-C684-C2FF-D963765B3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effectLst/>
              </a:rPr>
              <a:t>Think of this as a </a:t>
            </a:r>
            <a:r>
              <a:rPr lang="en-US" dirty="0">
                <a:effectLst/>
              </a:rPr>
              <a:t>physical measurement analogy</a:t>
            </a:r>
            <a:r>
              <a:rPr lang="en-IN" dirty="0">
                <a:effectLst/>
              </a:rPr>
              <a:t>:</a:t>
            </a:r>
          </a:p>
          <a:p>
            <a:pPr lvl="1" fontAlgn="ctr">
              <a:buFont typeface="Arial" panose="020B0604020202020204" pitchFamily="34" charset="0"/>
              <a:buChar char="•"/>
            </a:pPr>
            <a:r>
              <a:rPr lang="en-IN" sz="2000" dirty="0">
                <a:effectLst/>
              </a:rPr>
              <a:t>Sorting = arranging thermometer readings</a:t>
            </a:r>
          </a:p>
          <a:p>
            <a:pPr lvl="1" fontAlgn="ctr">
              <a:buFont typeface="Arial" panose="020B0604020202020204" pitchFamily="34" charset="0"/>
              <a:buChar char="•"/>
            </a:pPr>
            <a:r>
              <a:rPr lang="en-IN" sz="2000" dirty="0">
                <a:effectLst/>
              </a:rPr>
              <a:t>Binning = averaging repeated measurements</a:t>
            </a:r>
          </a:p>
          <a:p>
            <a:pPr lvl="1" fontAlgn="ctr">
              <a:buFont typeface="Arial" panose="020B0604020202020204" pitchFamily="34" charset="0"/>
              <a:buChar char="•"/>
            </a:pPr>
            <a:r>
              <a:rPr lang="en-IN" sz="2000" dirty="0">
                <a:effectLst/>
              </a:rPr>
              <a:t>Plotting = checking if the thermometer reports true temperature</a:t>
            </a:r>
          </a:p>
          <a:p>
            <a:endParaRPr lang="en-IN" dirty="0">
              <a:effectLst/>
            </a:endParaRPr>
          </a:p>
          <a:p>
            <a:r>
              <a:rPr lang="en-IN" dirty="0">
                <a:effectLst/>
              </a:rPr>
              <a:t>Without binning:</a:t>
            </a:r>
          </a:p>
          <a:p>
            <a:pPr lvl="1" fontAlgn="ctr">
              <a:buFont typeface="Arial" panose="020B0604020202020204" pitchFamily="34" charset="0"/>
              <a:buChar char="•"/>
            </a:pPr>
            <a:r>
              <a:rPr lang="en-IN" sz="2000" dirty="0">
                <a:effectLst/>
              </a:rPr>
              <a:t>The plot becomes noise-dominated</a:t>
            </a:r>
          </a:p>
          <a:p>
            <a:pPr lvl="1" fontAlgn="ctr">
              <a:buFont typeface="Arial" panose="020B0604020202020204" pitchFamily="34" charset="0"/>
              <a:buChar char="•"/>
            </a:pPr>
            <a:r>
              <a:rPr lang="en-IN" sz="2000" dirty="0">
                <a:effectLst/>
              </a:rPr>
              <a:t>Empirical probabilities are undefined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795306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23F26-5205-B91C-4A71-5E2E725AD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the Plot for Calibration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FD2AB4-371D-7FEC-FC90-1D189D027C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36900" indent="0" algn="ctr">
                  <a:buNone/>
                </a:pPr>
                <a:r>
                  <a:rPr lang="en-IN" dirty="0"/>
                  <a:t>“Given a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IN" dirty="0"/>
                  <a:t> value, we should predict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IN" dirty="0"/>
                  <a:t>.”</a:t>
                </a:r>
              </a:p>
              <a:p>
                <a:pPr marL="36900" indent="0">
                  <a:buNone/>
                </a:pPr>
                <a:r>
                  <a:rPr lang="en-IN" dirty="0"/>
                  <a:t>We use calibration methods to do so.</a:t>
                </a:r>
              </a:p>
              <a:p>
                <a:pPr marL="36900" indent="0">
                  <a:buNone/>
                </a:pPr>
                <a:r>
                  <a:rPr lang="en-IN" b="1" dirty="0"/>
                  <a:t>Calibration Function: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:</m:t>
                      </m:r>
                      <m:acc>
                        <m:accPr>
                          <m:chr m:val="̂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ar-AE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ar-AE" dirty="0"/>
              </a:p>
              <a:p>
                <a:r>
                  <a:rPr lang="en-IN" dirty="0"/>
                  <a:t>Common choices:</a:t>
                </a:r>
              </a:p>
              <a:p>
                <a:pPr lvl="1"/>
                <a:r>
                  <a:rPr lang="en-IN" b="1" dirty="0"/>
                  <a:t>Platt scaling</a:t>
                </a:r>
                <a:r>
                  <a:rPr lang="en-IN" dirty="0"/>
                  <a:t> → sigmoid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ar-AE" dirty="0"/>
              </a:p>
              <a:p>
                <a:pPr lvl="1"/>
                <a:r>
                  <a:rPr lang="en-IN" b="1" dirty="0"/>
                  <a:t>Isotonic regression</a:t>
                </a:r>
                <a:r>
                  <a:rPr lang="en-IN" dirty="0"/>
                  <a:t> → monotonic piecewise-constant function</a:t>
                </a:r>
              </a:p>
              <a:p>
                <a:pPr marL="36900" indent="0">
                  <a:buNone/>
                </a:pPr>
                <a:endParaRPr lang="en-IN" dirty="0"/>
              </a:p>
              <a:p>
                <a:pPr marL="36900" indent="0">
                  <a:buNone/>
                </a:pPr>
                <a:r>
                  <a:rPr lang="en-IN" dirty="0"/>
                  <a:t>Final prediction: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ar-AE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FD2AB4-371D-7FEC-FC90-1D189D027C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5912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5F0BF-8AF3-E683-6EB5-69726702B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52E96-7020-E1AC-72B9-87F9CCE74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Section Summary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0D803-A888-DDBD-FA4B-E460630FA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36900" indent="0" algn="ctr">
              <a:buNone/>
            </a:pPr>
            <a:r>
              <a:rPr lang="en-IN" dirty="0">
                <a:effectLst/>
              </a:rPr>
              <a:t>A calibration plot compares predicted probabilities with empirical outcome frequencies by binning predictions and plotting average predicted probability versus observed class frequency.</a:t>
            </a:r>
          </a:p>
          <a:p>
            <a:pPr marL="36900" indent="0" algn="ctr">
              <a:buNone/>
            </a:pPr>
            <a:endParaRPr lang="en-IN" dirty="0">
              <a:effectLst/>
            </a:endParaRPr>
          </a:p>
          <a:p>
            <a:pPr marL="36900" indent="0" algn="ctr">
              <a:buNone/>
            </a:pPr>
            <a:r>
              <a:rPr lang="en-IN" dirty="0">
                <a:effectLst/>
              </a:rPr>
              <a:t>A perfectly calibrated model lies on the 45-degree line.</a:t>
            </a:r>
          </a:p>
          <a:p>
            <a:pPr marL="36900" indent="0" algn="ctr">
              <a:buNone/>
            </a:pPr>
            <a:endParaRPr lang="en-IN" dirty="0">
              <a:effectLst/>
            </a:endParaRPr>
          </a:p>
          <a:p>
            <a:pPr marL="36900" indent="0" algn="ctr">
              <a:buNone/>
            </a:pPr>
            <a:r>
              <a:rPr lang="en-IN" dirty="0">
                <a:effectLst/>
              </a:rPr>
              <a:t>Calibration curves are monotonic and form the basis for probability correction using Platt scaling or isotonic regression.</a:t>
            </a:r>
          </a:p>
          <a:p>
            <a:pPr marL="36900" indent="0" algn="ctr">
              <a:buNone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6070300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48FA6-4B99-47F9-8447-8238F7136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626EC-52AF-B500-1F2D-949E49465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IN" b="1" dirty="0">
                <a:effectLst/>
                <a:latin typeface="Bahnschrift" panose="020B0502040204020203" pitchFamily="34" charset="0"/>
              </a:rPr>
              <a:t>Platt Scaling / Sigmoidal Calibration</a:t>
            </a:r>
            <a:endParaRPr lang="en-IN" sz="4800" dirty="0">
              <a:latin typeface="Bahnschrift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18728-2919-8F94-85AC-931EFE466A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>
            <a:noAutofit/>
          </a:bodyPr>
          <a:lstStyle/>
          <a:p>
            <a:r>
              <a:rPr lang="en-US" sz="2400" dirty="0"/>
              <a:t>What is Pratt Scaling? </a:t>
            </a:r>
          </a:p>
          <a:p>
            <a:r>
              <a:rPr lang="en-US" sz="2400" dirty="0"/>
              <a:t>The Parameters of Pratt Scaling</a:t>
            </a:r>
          </a:p>
          <a:p>
            <a:r>
              <a:rPr lang="en-US" sz="2400" dirty="0"/>
              <a:t>Necessary Assumptions for Pratt Scaling</a:t>
            </a:r>
          </a:p>
          <a:p>
            <a:r>
              <a:rPr lang="en-US" sz="2400" dirty="0"/>
              <a:t>Limitations of Pratt Scaling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438843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B7A7D-D768-19F5-EF42-083342512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through Example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3F4504-DCEF-0EA4-5F23-113F4B8FAF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6900" indent="0">
                  <a:buNone/>
                </a:pPr>
                <a:r>
                  <a:rPr lang="en-US" dirty="0"/>
                  <a:t>Consider the following:</a:t>
                </a:r>
              </a:p>
              <a:p>
                <a:r>
                  <a:rPr lang="en-IN" dirty="0"/>
                  <a:t>We construct a </a:t>
                </a:r>
                <a:r>
                  <a:rPr lang="en-IN" b="1" dirty="0"/>
                  <a:t>separate calibration dataset</a:t>
                </a:r>
                <a:r>
                  <a:rPr lang="en-IN" dirty="0"/>
                  <a:t>: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IN" sz="2400" i="1"/>
                            <m:t>cal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sepChr m:val=",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ar-A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ar-AE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ar-AE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ar-AE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ar-A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ar-AE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"/>
                                  <m:endChr m:val=""/>
                                  <m:ctrlPr>
                                    <a:rPr lang="ar-AE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2400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e>
                              </m:d>
                            </m:e>
                            <m:sub>
                              <m:r>
                                <a:rPr lang="ar-AE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ar-AE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ar-AE" sz="2400" b="0" dirty="0"/>
              </a:p>
              <a:p>
                <a:pPr marL="36900" indent="0">
                  <a:buNone/>
                </a:pPr>
                <a:r>
                  <a:rPr lang="en-IN" dirty="0"/>
                  <a:t>		where:</a:t>
                </a:r>
              </a:p>
              <a:p>
                <a:pPr lvl="5"/>
                <a14:m>
                  <m:oMath xmlns:m="http://schemas.openxmlformats.org/officeDocument/2006/math">
                    <m:sSup>
                      <m:sSup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ar-AE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ar-AE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ar-AE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ar-AE" sz="2000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ar-AE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br>
                  <a:rPr lang="ar-AE" sz="2000" dirty="0"/>
                </a:br>
                <a:r>
                  <a:rPr lang="ar-AE" sz="2000" dirty="0"/>
                  <a:t>→ </a:t>
                </a:r>
                <a:r>
                  <a:rPr lang="en-IN" sz="2000" b="1" dirty="0"/>
                  <a:t>uncalibrated model score</a:t>
                </a:r>
                <a:r>
                  <a:rPr lang="en-IN" sz="2000" dirty="0"/>
                  <a:t> (logit, margin, confidence)</a:t>
                </a:r>
              </a:p>
              <a:p>
                <a:pPr lvl="5"/>
                <a14:m>
                  <m:oMath xmlns:m="http://schemas.openxmlformats.org/officeDocument/2006/math">
                    <m:sSup>
                      <m:sSup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ar-AE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ar-AE" sz="200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sepChr m:val=","/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20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ar-AE" sz="20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br>
                  <a:rPr lang="ar-AE" sz="2000" dirty="0"/>
                </a:br>
                <a:r>
                  <a:rPr lang="ar-AE" sz="2000" dirty="0"/>
                  <a:t>→ </a:t>
                </a:r>
                <a:r>
                  <a:rPr lang="en-IN" sz="2000" b="1" dirty="0"/>
                  <a:t>true class label</a:t>
                </a:r>
                <a:endParaRPr lang="en-IN" sz="2000" dirty="0"/>
              </a:p>
              <a:p>
                <a:pPr marL="3690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3F4504-DCEF-0EA4-5F23-113F4B8FAF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90315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4C29A-A937-552A-4AD8-66B7269C1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54754-458D-7906-AA63-C3607CC67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1732449"/>
            <a:ext cx="5520872" cy="4058751"/>
          </a:xfrm>
        </p:spPr>
        <p:txBody>
          <a:bodyPr/>
          <a:lstStyle/>
          <a:p>
            <a:pPr marL="36900" indent="0">
              <a:buNone/>
            </a:pPr>
            <a:r>
              <a:rPr lang="en-IN" dirty="0">
                <a:effectLst/>
              </a:rPr>
              <a:t>When we plot:</a:t>
            </a:r>
          </a:p>
          <a:p>
            <a:pPr lvl="2" fontAlgn="ctr"/>
            <a:r>
              <a:rPr lang="en-IN" sz="2000" dirty="0">
                <a:effectLst/>
              </a:rPr>
              <a:t>x-axis: predicted score (or binned score)</a:t>
            </a:r>
          </a:p>
          <a:p>
            <a:pPr lvl="2" fontAlgn="ctr"/>
            <a:r>
              <a:rPr lang="en-IN" sz="2000" dirty="0">
                <a:effectLst/>
              </a:rPr>
              <a:t>y-axis: empirical frequency of class 1</a:t>
            </a:r>
          </a:p>
          <a:p>
            <a:pPr marL="36900" indent="0">
              <a:buNone/>
            </a:pPr>
            <a:r>
              <a:rPr lang="en-IN" dirty="0">
                <a:effectLst/>
              </a:rPr>
              <a:t>we often observe an </a:t>
            </a:r>
            <a:r>
              <a:rPr lang="en-US" b="1" dirty="0">
                <a:effectLst/>
              </a:rPr>
              <a:t>S-shaped (sigmoidal) curve</a:t>
            </a:r>
            <a:r>
              <a:rPr lang="en-IN" dirty="0">
                <a:effectLst/>
              </a:rPr>
              <a:t>.</a:t>
            </a:r>
          </a:p>
          <a:p>
            <a:pPr marL="36900" indent="0">
              <a:buNone/>
            </a:pPr>
            <a:r>
              <a:rPr lang="en-IN" dirty="0">
                <a:effectLst/>
              </a:rPr>
              <a:t>This suggests:</a:t>
            </a:r>
          </a:p>
          <a:p>
            <a:pPr marL="36900" indent="0">
              <a:buNone/>
            </a:pPr>
            <a:r>
              <a:rPr lang="en-IN" dirty="0">
                <a:effectLst/>
              </a:rPr>
              <a:t>		P(y=1 | </a:t>
            </a:r>
            <a:r>
              <a:rPr lang="en-US" dirty="0">
                <a:effectLst/>
              </a:rPr>
              <a:t>ŷ</a:t>
            </a:r>
            <a:r>
              <a:rPr lang="en-IN" dirty="0">
                <a:effectLst/>
              </a:rPr>
              <a:t>) ≈ sigmoid (</a:t>
            </a:r>
            <a:r>
              <a:rPr lang="en-US" dirty="0">
                <a:effectLst/>
              </a:rPr>
              <a:t>ŷ</a:t>
            </a:r>
            <a:r>
              <a:rPr lang="en-IN" dirty="0">
                <a:effectLst/>
              </a:rPr>
              <a:t>)</a:t>
            </a:r>
          </a:p>
          <a:p>
            <a:pPr marL="36900" indent="0">
              <a:buNone/>
            </a:pPr>
            <a:r>
              <a:rPr lang="en-IN" dirty="0">
                <a:effectLst/>
              </a:rPr>
              <a:t>This motivates </a:t>
            </a:r>
            <a:r>
              <a:rPr lang="en-US" b="1" dirty="0">
                <a:effectLst/>
              </a:rPr>
              <a:t>sigmoidal calibration</a:t>
            </a:r>
            <a:r>
              <a:rPr lang="en-IN" dirty="0">
                <a:effectLst/>
              </a:rPr>
              <a:t>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18CA99-E4F9-31AC-3467-5B09EA794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377" y="1732449"/>
            <a:ext cx="5395974" cy="333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6658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414CB-A48C-A5A1-76A9-82CF36D26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DBBB2-8A4D-F624-6812-8225A5D69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All information displayed here is sourced from the videos attached in the modules.</a:t>
            </a:r>
          </a:p>
          <a:p>
            <a:r>
              <a:rPr lang="en-US" sz="2400" dirty="0">
                <a:solidFill>
                  <a:schemeClr val="tx1"/>
                </a:solidFill>
              </a:rPr>
              <a:t>Any missing external contexts from the video have been added using Wikipedia.</a:t>
            </a:r>
          </a:p>
          <a:p>
            <a:r>
              <a:rPr lang="en-US" sz="2400" dirty="0">
                <a:solidFill>
                  <a:srgbClr val="C16F4B"/>
                </a:solidFill>
              </a:rPr>
              <a:t>The text has been formatted using LLMs to remove any spelling, grammatical or semantical mistakes.</a:t>
            </a:r>
            <a:endParaRPr lang="en-IN" sz="2400" dirty="0">
              <a:solidFill>
                <a:srgbClr val="C16F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5116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25190-5DC9-58F1-FD73-B26C9583F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Pratt Scaling Model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0895E7-8105-941E-E324-651669937A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/>
              <a:lstStyle/>
              <a:p>
                <a:r>
                  <a:rPr lang="en-IN" dirty="0"/>
                  <a:t>Platt scaling assumes the following parametric form:</a:t>
                </a:r>
              </a:p>
              <a:p>
                <a:pPr marL="36900" indent="0">
                  <a:buNone/>
                </a:pPr>
                <a:endParaRPr lang="en-IN" i="1" dirty="0"/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𝐴𝑓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ar-AE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ar-AE" b="0" dirty="0"/>
              </a:p>
              <a:p>
                <a:pPr marL="36900" indent="0">
                  <a:buNone/>
                </a:pPr>
                <a:r>
                  <a:rPr lang="en-IN" dirty="0"/>
                  <a:t>	where:</a:t>
                </a:r>
              </a:p>
              <a:p>
                <a:pPr marL="36900" indent="0">
                  <a:buNone/>
                </a:pPr>
                <a:r>
                  <a:rPr lang="en-IN" dirty="0"/>
                  <a:t>				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IN" dirty="0"/>
                  <a:t>is the uncalibrated score</a:t>
                </a:r>
              </a:p>
              <a:p>
                <a:pPr marL="36900" indent="0">
                  <a:buNone/>
                </a:pPr>
                <a:r>
                  <a:rPr lang="en-IN" dirty="0"/>
                  <a:t>				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N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IN" dirty="0"/>
                  <a:t> are </a:t>
                </a:r>
                <a:r>
                  <a:rPr lang="en-IN" b="1" dirty="0"/>
                  <a:t>calibration parameters.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0895E7-8105-941E-E324-651669937A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69412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3AFEE-02E6-363A-AB47-8B126083D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Parameters; A &amp; B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720779-348B-ED5C-E5A5-08B46912B4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36900" indent="0">
                  <a:buNone/>
                </a:pPr>
                <a:r>
                  <a:rPr lang="en-IN" dirty="0"/>
                  <a:t>The calibration parameters are learned by solving: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x-IV_mathan" sz="24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IV_mathan" sz="2400">
                              <a:effectLst/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sub>
                          <m:r>
                            <a:rPr lang="x-IV_mathan" sz="2400">
                              <a:effectLst/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x-IV_mathan" sz="2400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x-IV_mathan" sz="2400">
                              <a:effectLst/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x-IV_mathan" sz="2400"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x-IV_mathan" sz="2400" i="1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x-IV_mathan" sz="24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x-IV_mathan" sz="240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x-IV_mathan" sz="2400"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x-IV_mathan" sz="2400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x-IV_mathan" sz="2400">
                              <a:effectLst/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x-IV_mathan" sz="2400">
                              <a:effectLst/>
                              <a:latin typeface="Cambria Math" panose="02040503050406030204" pitchFamily="18" charset="0"/>
                            </a:rPr>
                            <m:t>[</m:t>
                          </m:r>
                          <m:sSup>
                            <m:sSupPr>
                              <m:ctrlPr>
                                <a:rPr lang="x-IV_mathan" sz="2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x-IV_mathan" sz="2400">
                                  <a:effectLst/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x-IV_mathan" sz="2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x-IV_mathan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x-IV_mathan" sz="2400">
                              <a:effectLst/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p>
                            <m:sSupPr>
                              <m:ctrlPr>
                                <a:rPr lang="x-IV_mathan" sz="2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x-IV_mathan" sz="2400">
                                  <a:effectLst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x-IV_mathan" sz="2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x-IV_mathan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x-IV_mathan" sz="240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x-IV_mathan" sz="2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x-IV_mathan" sz="2400"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x-IV_mathan" sz="24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x-IV_mathan" sz="2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x-IV_mathan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x-IV_mathan" sz="24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x-IV_mathan" sz="24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m:rPr>
                              <m:sty m:val="p"/>
                            </m:rPr>
                            <a:rPr lang="x-IV_mathan" sz="2400">
                              <a:effectLst/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x-IV_mathan" sz="2400">
                              <a:effectLst/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x-IV_mathan" sz="2400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x-IV_mathan" sz="2400"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x-IV_mathan" sz="2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x-IV_mathan" sz="2400">
                                  <a:effectLst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x-IV_mathan" sz="2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x-IV_mathan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x-IV_mathan" sz="2400">
                              <a:effectLst/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nary>
                    </m:oMath>
                  </m:oMathPara>
                </a14:m>
                <a:endParaRPr lang="en-IN" sz="2400" dirty="0"/>
              </a:p>
              <a:p>
                <a:pPr marL="36900" indent="0">
                  <a:buNone/>
                </a:pPr>
                <a:r>
                  <a:rPr lang="en-IN" dirty="0"/>
                  <a:t>		where: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ar-AE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r>
                            <a:rPr lang="ar-AE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sSup>
                            <m:sSupPr>
                              <m:ctrlPr>
                                <a:rPr lang="ar-AE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ar-AE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ar-AE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ar-AE" sz="240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ar-AE" sz="2400" dirty="0"/>
              </a:p>
              <a:p>
                <a:pPr marL="36900" indent="0">
                  <a:buNone/>
                </a:pPr>
                <a:r>
                  <a:rPr lang="en-IN" dirty="0"/>
                  <a:t>Thus: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IN" dirty="0"/>
                  <a:t>Platt scaling </a:t>
                </a:r>
                <a:r>
                  <a:rPr lang="en-IN" b="1" dirty="0"/>
                  <a:t>minimizes log loss</a:t>
                </a:r>
                <a:endParaRPr lang="en-IN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IN" dirty="0"/>
                  <a:t>It is a </a:t>
                </a:r>
                <a:r>
                  <a:rPr lang="en-IN" b="1" dirty="0"/>
                  <a:t>maximum likelihood estimation problem</a:t>
                </a:r>
                <a:endParaRPr lang="en-IN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IN" dirty="0"/>
                  <a:t>Uses a </a:t>
                </a:r>
                <a:r>
                  <a:rPr lang="en-IN" b="1" dirty="0"/>
                  <a:t>held-out calibration set</a:t>
                </a:r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720779-348B-ED5C-E5A5-08B46912B4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9015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D0790-26F8-CEBF-92B9-7C57221F4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Necessary Assumptions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18C80-65B8-0DC2-E665-F6F58FA15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36900" indent="0">
              <a:buNone/>
            </a:pPr>
            <a:r>
              <a:rPr lang="en-IN" dirty="0">
                <a:effectLst/>
              </a:rPr>
              <a:t>Platt scaling assumes:</a:t>
            </a:r>
          </a:p>
          <a:p>
            <a:pPr lvl="1" fontAlgn="ctr"/>
            <a:r>
              <a:rPr lang="en-IN" sz="2000" dirty="0">
                <a:effectLst/>
              </a:rPr>
              <a:t>The model scores are </a:t>
            </a:r>
            <a:r>
              <a:rPr lang="en-US" sz="2000" b="1" dirty="0">
                <a:effectLst/>
              </a:rPr>
              <a:t>monotonically related</a:t>
            </a:r>
            <a:r>
              <a:rPr lang="en-IN" sz="2000" dirty="0">
                <a:effectLst/>
              </a:rPr>
              <a:t> to true probabilities</a:t>
            </a:r>
          </a:p>
          <a:p>
            <a:pPr lvl="1" fontAlgn="ctr"/>
            <a:r>
              <a:rPr lang="en-IN" sz="2000" dirty="0">
                <a:effectLst/>
              </a:rPr>
              <a:t>The plotted “reliability” curve is </a:t>
            </a:r>
            <a:r>
              <a:rPr lang="en-US" sz="2000" b="1" dirty="0">
                <a:effectLst/>
              </a:rPr>
              <a:t>approximately sigmoidal.</a:t>
            </a:r>
            <a:endParaRPr lang="en-IN" sz="2000" dirty="0">
              <a:effectLst/>
            </a:endParaRPr>
          </a:p>
          <a:p>
            <a:pPr lvl="1" fontAlgn="ctr"/>
            <a:r>
              <a:rPr lang="en-IN" sz="2000" dirty="0">
                <a:effectLst/>
              </a:rPr>
              <a:t>There is </a:t>
            </a:r>
            <a:r>
              <a:rPr lang="en-US" sz="2000" b="1" dirty="0">
                <a:effectLst/>
              </a:rPr>
              <a:t>sufficient calibration data.</a:t>
            </a:r>
          </a:p>
          <a:p>
            <a:pPr marL="36900" indent="0" fontAlgn="ctr">
              <a:buNone/>
            </a:pPr>
            <a:endParaRPr lang="en-IN" dirty="0">
              <a:effectLst/>
            </a:endParaRPr>
          </a:p>
          <a:p>
            <a:pPr marL="36900" indent="0">
              <a:buNone/>
            </a:pPr>
            <a:r>
              <a:rPr lang="en-IN" dirty="0">
                <a:effectLst/>
              </a:rPr>
              <a:t>If these assumptions fail, the fit is poor.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54220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7C1F9-AB06-A71F-B651-900F356B9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Problem</a:t>
            </a:r>
            <a:endParaRPr lang="en-IN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B6574ED-EC15-3C73-37AB-8A926E79B4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IN" dirty="0">
                <a:effectLst/>
              </a:rPr>
              <a:t>When the empirical calibration curve:</a:t>
            </a:r>
          </a:p>
          <a:p>
            <a:pPr lvl="1" fontAlgn="ctr">
              <a:buFont typeface="Arial" panose="020B0604020202020204" pitchFamily="34" charset="0"/>
              <a:buChar char="•"/>
            </a:pPr>
            <a:r>
              <a:rPr lang="en-IN" sz="2000" dirty="0">
                <a:effectLst/>
              </a:rPr>
              <a:t>Is step-like</a:t>
            </a:r>
          </a:p>
          <a:p>
            <a:pPr lvl="1" fontAlgn="ctr">
              <a:buFont typeface="Arial" panose="020B0604020202020204" pitchFamily="34" charset="0"/>
              <a:buChar char="•"/>
            </a:pPr>
            <a:r>
              <a:rPr lang="en-IN" sz="2000" dirty="0">
                <a:effectLst/>
              </a:rPr>
              <a:t>Has flat regions</a:t>
            </a:r>
          </a:p>
          <a:p>
            <a:pPr lvl="1" fontAlgn="ctr">
              <a:buFont typeface="Arial" panose="020B0604020202020204" pitchFamily="34" charset="0"/>
              <a:buChar char="•"/>
            </a:pPr>
            <a:r>
              <a:rPr lang="en-IN" sz="2000" dirty="0">
                <a:effectLst/>
              </a:rPr>
              <a:t>Is highly non-sigmoidal</a:t>
            </a:r>
          </a:p>
          <a:p>
            <a:r>
              <a:rPr lang="en-IN" dirty="0">
                <a:effectLst/>
              </a:rPr>
              <a:t>then:</a:t>
            </a:r>
          </a:p>
          <a:p>
            <a:pPr lvl="1" fontAlgn="ctr">
              <a:buFont typeface="Arial" panose="020B0604020202020204" pitchFamily="34" charset="0"/>
              <a:buChar char="•"/>
            </a:pPr>
            <a:r>
              <a:rPr lang="en-IN" sz="2000" dirty="0">
                <a:effectLst/>
              </a:rPr>
              <a:t>The fitted sigmoid </a:t>
            </a:r>
            <a:r>
              <a:rPr lang="en-US" sz="2000" b="1" dirty="0">
                <a:effectLst/>
              </a:rPr>
              <a:t>cannot follow the data</a:t>
            </a:r>
            <a:endParaRPr lang="en-IN" sz="2000" dirty="0">
              <a:effectLst/>
            </a:endParaRPr>
          </a:p>
          <a:p>
            <a:pPr lvl="1" fontAlgn="ctr">
              <a:buFont typeface="Arial" panose="020B0604020202020204" pitchFamily="34" charset="0"/>
              <a:buChar char="•"/>
            </a:pPr>
            <a:r>
              <a:rPr lang="en-IN" sz="2000" dirty="0">
                <a:effectLst/>
              </a:rPr>
              <a:t>The calibrated probabilities deviate significantly from reality</a:t>
            </a:r>
          </a:p>
          <a:p>
            <a:pPr lvl="1" fontAlgn="ctr">
              <a:buFont typeface="Arial" panose="020B0604020202020204" pitchFamily="34" charset="0"/>
              <a:buChar char="•"/>
            </a:pPr>
            <a:r>
              <a:rPr lang="en-IN" sz="2000" dirty="0">
                <a:effectLst/>
              </a:rPr>
              <a:t>Log loss may even worsen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BF18867-1127-2C6C-8763-27C4F48C92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02363" y="1956803"/>
            <a:ext cx="5065712" cy="360955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99314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C89206-F086-5BA0-1643-0127B1B3A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effectLst/>
              </a:rPr>
              <a:t>Limitation of Platt Scaling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F155B7-5457-CAD0-352B-4FF0ABAB8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36900" indent="0">
              <a:buNone/>
            </a:pPr>
            <a:r>
              <a:rPr lang="en-IN" dirty="0">
                <a:effectLst/>
              </a:rPr>
              <a:t>Platt scaling only works well when the empirical reliability curve is approximately sigmoidal.</a:t>
            </a:r>
          </a:p>
          <a:p>
            <a:pPr marL="36900" indent="0">
              <a:buNone/>
            </a:pPr>
            <a:endParaRPr lang="en-IN" dirty="0">
              <a:effectLst/>
            </a:endParaRPr>
          </a:p>
          <a:p>
            <a:pPr marL="36900" indent="0">
              <a:buNone/>
            </a:pPr>
            <a:r>
              <a:rPr lang="en-IN" dirty="0">
                <a:effectLst/>
              </a:rPr>
              <a:t>It is:</a:t>
            </a:r>
          </a:p>
          <a:p>
            <a:pPr lvl="1" fontAlgn="ctr">
              <a:buFont typeface="Arial" panose="020B0604020202020204" pitchFamily="34" charset="0"/>
              <a:buChar char="•"/>
            </a:pPr>
            <a:r>
              <a:rPr lang="en-IN" sz="2000" dirty="0">
                <a:effectLst/>
              </a:rPr>
              <a:t>Low variance</a:t>
            </a:r>
          </a:p>
          <a:p>
            <a:pPr lvl="1" fontAlgn="ctr">
              <a:buFont typeface="Arial" panose="020B0604020202020204" pitchFamily="34" charset="0"/>
              <a:buChar char="•"/>
            </a:pPr>
            <a:r>
              <a:rPr lang="en-IN" sz="2000" dirty="0">
                <a:effectLst/>
              </a:rPr>
              <a:t>Parametric</a:t>
            </a:r>
          </a:p>
          <a:p>
            <a:pPr lvl="1" fontAlgn="ctr">
              <a:buFont typeface="Arial" panose="020B0604020202020204" pitchFamily="34" charset="0"/>
              <a:buChar char="•"/>
            </a:pPr>
            <a:r>
              <a:rPr lang="en-IN" sz="2000" dirty="0">
                <a:effectLst/>
              </a:rPr>
              <a:t>Bias-prone when the assumption fails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12420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AEE42-00EB-804E-17EB-3E0F49B79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Training Pipeline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171F2C-AB02-29B8-124E-579D962E5F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494100" indent="-457200">
                  <a:buFont typeface="+mj-lt"/>
                  <a:buAutoNum type="arabicPeriod"/>
                </a:pPr>
                <a:r>
                  <a:rPr lang="en-IN" dirty="0"/>
                  <a:t>Train base model:</a:t>
                </a:r>
                <a:br>
                  <a:rPr lang="en-IN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→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ar-AE" dirty="0"/>
              </a:p>
              <a:p>
                <a:pPr marL="494100" indent="-457200">
                  <a:buFont typeface="+mj-lt"/>
                  <a:buAutoNum type="arabicPeriod"/>
                </a:pPr>
                <a:r>
                  <a:rPr lang="en-IN" dirty="0"/>
                  <a:t>Build calibration set:</a:t>
                </a:r>
                <a:br>
                  <a:rPr lang="en-IN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m:rPr>
                            <m:nor/>
                          </m:rPr>
                          <a:rPr lang="en-IN" i="1"/>
                          <m:t>cal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sepChr m:val=","/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ar-AE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ar-AE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ar-AE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ar-AE" b="0" dirty="0"/>
              </a:p>
              <a:p>
                <a:pPr marL="494100" indent="-457200">
                  <a:buFont typeface="+mj-lt"/>
                  <a:buAutoNum type="arabicPeriod"/>
                </a:pPr>
                <a:r>
                  <a:rPr lang="en-IN" dirty="0"/>
                  <a:t>Train calibrator (Platt or isotonic)</a:t>
                </a:r>
              </a:p>
              <a:p>
                <a:pPr marL="494100" indent="-457200">
                  <a:buFont typeface="+mj-lt"/>
                  <a:buAutoNum type="arabicPeriod"/>
                </a:pPr>
                <a:r>
                  <a:rPr lang="en-IN" dirty="0"/>
                  <a:t>Predict calibrated probability:</a:t>
                </a:r>
                <a:br>
                  <a:rPr lang="en-IN" dirty="0"/>
                </a:b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  <m:r>
                      <a:rPr lang="ar-AE">
                        <a:latin typeface="Cambria Math" panose="02040503050406030204" pitchFamily="18" charset="0"/>
                      </a:rPr>
                      <m:t>→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lang="ar-AE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</m:oMath>
                </a14:m>
                <a:endParaRPr lang="ar-AE" dirty="0"/>
              </a:p>
              <a:p>
                <a:pPr marL="494100" indent="-457200">
                  <a:buFont typeface="+mj-lt"/>
                  <a:buAutoNum type="arabicPeriod"/>
                </a:pPr>
                <a:r>
                  <a:rPr lang="en-IN" dirty="0"/>
                  <a:t>Use calibrated probabilities for:</a:t>
                </a:r>
              </a:p>
              <a:p>
                <a:pPr lvl="1"/>
                <a:r>
                  <a:rPr lang="en-IN" sz="2000" dirty="0"/>
                  <a:t>Log loss</a:t>
                </a:r>
              </a:p>
              <a:p>
                <a:pPr lvl="1"/>
                <a:r>
                  <a:rPr lang="en-IN" sz="2000" dirty="0"/>
                  <a:t>Risk-sensitive decisions</a:t>
                </a:r>
              </a:p>
              <a:p>
                <a:pPr lvl="1"/>
                <a:r>
                  <a:rPr lang="en-IN" sz="2000" dirty="0"/>
                  <a:t>Threshold tuning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171F2C-AB02-29B8-124E-579D962E5F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81403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E2C55-7EC7-2769-EBCD-AC0489906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C993-D5A4-F291-4687-B3CF2EA59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Section Summary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D2BB6-E893-1D17-3752-A516A11B4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36900" indent="0" algn="ctr">
              <a:buNone/>
            </a:pPr>
            <a:r>
              <a:rPr lang="en-IN" dirty="0">
                <a:effectLst/>
              </a:rPr>
              <a:t>Platt scaling converts uncalibrated model scores into probabilities by fitting a sigmoid function using log-loss minimization, but it is effective only when the empirical reliability curve is approximately sigmoidal; otherwise, isotonic regression is preferred.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934927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AF3F7-7A55-ECC8-03D3-1AE92CB96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6494F-1464-7D62-7264-2C836B762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IN" b="1" dirty="0">
                <a:effectLst/>
                <a:latin typeface="Bahnschrift" panose="020B0502040204020203" pitchFamily="34" charset="0"/>
              </a:rPr>
              <a:t>Isotonic Calibration</a:t>
            </a:r>
            <a:endParaRPr lang="en-IN" sz="4800" dirty="0">
              <a:latin typeface="Bahnschrift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DE021-333F-A13E-C5D4-4CAE88945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>
            <a:noAutofit/>
          </a:bodyPr>
          <a:lstStyle/>
          <a:p>
            <a:r>
              <a:rPr lang="en-US" sz="2400" dirty="0"/>
              <a:t>What is Isotonic Calibration?</a:t>
            </a:r>
          </a:p>
          <a:p>
            <a:r>
              <a:rPr lang="en-US" sz="2400" dirty="0"/>
              <a:t>When is Isotonic Calibration used?</a:t>
            </a:r>
          </a:p>
          <a:p>
            <a:r>
              <a:rPr lang="en-IN" sz="2400" dirty="0"/>
              <a:t>Determination of Thresholds and Segments</a:t>
            </a:r>
          </a:p>
          <a:p>
            <a:r>
              <a:rPr lang="en-IN" sz="2400" dirty="0"/>
              <a:t>Need for Data</a:t>
            </a:r>
          </a:p>
        </p:txBody>
      </p:sp>
    </p:spTree>
    <p:extLst>
      <p:ext uri="{BB962C8B-B14F-4D97-AF65-F5344CB8AC3E}">
        <p14:creationId xmlns:p14="http://schemas.microsoft.com/office/powerpoint/2010/main" val="13491800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94E36-C0C3-C54A-C551-4F64939A3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Isotonic Calibration?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E661F-2B22-A07B-5AE9-A9BAB5130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36900" indent="0">
              <a:buNone/>
            </a:pPr>
            <a:r>
              <a:rPr lang="en-IN" dirty="0">
                <a:effectLst/>
              </a:rPr>
              <a:t>Isotonic calibration is applied when the </a:t>
            </a:r>
            <a:r>
              <a:rPr lang="en-US" b="1" dirty="0">
                <a:effectLst/>
              </a:rPr>
              <a:t>empirical calibration (reliability) plot does not resemble a sigmoidal curve</a:t>
            </a:r>
            <a:r>
              <a:rPr lang="en-IN" dirty="0">
                <a:effectLst/>
              </a:rPr>
              <a:t>.</a:t>
            </a:r>
          </a:p>
          <a:p>
            <a:pPr marL="36900" indent="0">
              <a:buNone/>
            </a:pPr>
            <a:endParaRPr lang="en-IN" dirty="0">
              <a:effectLst/>
            </a:endParaRPr>
          </a:p>
          <a:p>
            <a:pPr marL="36900" indent="0">
              <a:buNone/>
            </a:pPr>
            <a:r>
              <a:rPr lang="en-IN" dirty="0">
                <a:effectLst/>
              </a:rPr>
              <a:t>This typically occurs when:</a:t>
            </a:r>
          </a:p>
          <a:p>
            <a:pPr lvl="1" fontAlgn="ctr"/>
            <a:r>
              <a:rPr lang="en-IN" sz="2000" dirty="0">
                <a:effectLst/>
              </a:rPr>
              <a:t>Model scores are discretized or clustered</a:t>
            </a:r>
          </a:p>
          <a:p>
            <a:pPr lvl="1" fontAlgn="ctr"/>
            <a:r>
              <a:rPr lang="en-IN" sz="2000" dirty="0">
                <a:effectLst/>
              </a:rPr>
              <a:t>The reliability curve is </a:t>
            </a:r>
            <a:r>
              <a:rPr lang="en-US" sz="2000" b="1" dirty="0">
                <a:effectLst/>
              </a:rPr>
              <a:t>step-like</a:t>
            </a:r>
            <a:endParaRPr lang="en-IN" sz="2000" dirty="0">
              <a:effectLst/>
            </a:endParaRPr>
          </a:p>
          <a:p>
            <a:pPr lvl="1" fontAlgn="ctr"/>
            <a:r>
              <a:rPr lang="en-IN" sz="2000" dirty="0">
                <a:effectLst/>
              </a:rPr>
              <a:t>Platt (sigmoidal) scaling produces large calibration error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024717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3CEDB-3A7B-3181-3A2F-6F7237E6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 Dataset and Axes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8B57F4-C976-D9FF-A468-E5742476EC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36900" indent="0">
                  <a:buNone/>
                </a:pPr>
                <a:r>
                  <a:rPr lang="en-IN" dirty="0"/>
                  <a:t>Given a calibration dataset: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IN" i="1"/>
                            <m:t>cal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sepChr m:val=",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"/>
                                  <m:endChr m:val=""/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e>
                              </m:d>
                            </m:e>
                            <m:sub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ar-AE" dirty="0"/>
              </a:p>
              <a:p>
                <a:pPr marL="36900" indent="0">
                  <a:buNone/>
                </a:pPr>
                <a:r>
                  <a:rPr lang="en-IN" dirty="0"/>
                  <a:t>		where:</a:t>
                </a:r>
              </a:p>
              <a:p>
                <a:pPr marL="1170000" lvl="3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ar-AE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ar-AE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ar-AE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ar-AE" sz="2000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ar-AE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ar-AE" sz="2000" dirty="0"/>
                  <a:t>→ </a:t>
                </a:r>
                <a:r>
                  <a:rPr lang="en-IN" sz="2000" dirty="0"/>
                  <a:t>uncalibrated score</a:t>
                </a:r>
              </a:p>
              <a:p>
                <a:pPr marL="1170000" lvl="3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ar-AE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ar-AE" sz="200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sepChr m:val=","/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ar-AE" sz="2000" dirty="0"/>
                  <a:t>→ </a:t>
                </a:r>
                <a:r>
                  <a:rPr lang="en-IN" sz="2000" dirty="0"/>
                  <a:t>true label</a:t>
                </a:r>
              </a:p>
              <a:p>
                <a:endParaRPr lang="en-IN" dirty="0"/>
              </a:p>
              <a:p>
                <a:pPr marL="36900" indent="0">
                  <a:buNone/>
                </a:pPr>
                <a:r>
                  <a:rPr lang="en-IN" dirty="0"/>
                  <a:t>Calibration plot:</a:t>
                </a:r>
              </a:p>
              <a:p>
                <a:pPr lvl="1"/>
                <a:r>
                  <a:rPr lang="en-IN" sz="2000" dirty="0"/>
                  <a:t>x-axis: binned average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ar-AE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ar-AE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ar-AE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endParaRPr lang="ar-AE" sz="2000" dirty="0"/>
              </a:p>
              <a:p>
                <a:pPr lvl="1"/>
                <a:r>
                  <a:rPr lang="en-IN" sz="2000" dirty="0"/>
                  <a:t>y-axis: empirical average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ar-AE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endParaRPr lang="ar-AE" sz="2000" dirty="0"/>
              </a:p>
              <a:p>
                <a:pPr marL="36900" indent="0">
                  <a:buNone/>
                </a:pPr>
                <a:r>
                  <a:rPr lang="en-IN" dirty="0"/>
                  <a:t>The ideal calibrated curve is the identity line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IN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N" dirty="0"/>
                  <a:t>.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8B57F4-C976-D9FF-A468-E5742476EC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84987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9C6A0-584E-B89C-6FCD-484135A4F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800" dirty="0">
                <a:latin typeface="Bahnschrift" panose="020B0502040204020203" pitchFamily="34" charset="0"/>
              </a:rPr>
              <a:t>Calibration of Models</a:t>
            </a:r>
            <a:endParaRPr lang="en-IN" sz="4800" dirty="0">
              <a:latin typeface="Bahnschrift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1D91E-9C5F-72A2-2A88-C0D4ED283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>
            <a:normAutofit/>
          </a:bodyPr>
          <a:lstStyle/>
          <a:p>
            <a:r>
              <a:rPr lang="en-US" sz="2400" dirty="0"/>
              <a:t>What is Calibration? </a:t>
            </a:r>
          </a:p>
          <a:p>
            <a:r>
              <a:rPr lang="en-US" sz="2400" dirty="0"/>
              <a:t>Why is Calibration needed?</a:t>
            </a:r>
          </a:p>
          <a:p>
            <a:r>
              <a:rPr lang="en-US" sz="2400" dirty="0"/>
              <a:t>How does calibration work?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885513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BD63D-2BE1-AEA6-7976-1ACDABE30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Isotonic Calibration is Needed</a:t>
            </a:r>
            <a:endParaRPr lang="en-IN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77DCB0F-AB5C-3557-700B-BCE22468F9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288976"/>
              </p:ext>
            </p:extLst>
          </p:nvPr>
        </p:nvGraphicFramePr>
        <p:xfrm>
          <a:off x="6007509" y="1731963"/>
          <a:ext cx="5260565" cy="40592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3E15FBD-E214-6EE9-6816-0FA37C4F2201}"/>
              </a:ext>
            </a:extLst>
          </p:cNvPr>
          <p:cNvSpPr txBox="1"/>
          <p:nvPr/>
        </p:nvSpPr>
        <p:spPr>
          <a:xfrm>
            <a:off x="923926" y="1731961"/>
            <a:ext cx="5172074" cy="40592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I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empirical calibration curve (Yellow) is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non-sigmoidal</a:t>
            </a:r>
            <a:endParaRPr lang="en-I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I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fitted sigmoid (Orange) cannot follow abrupt changes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I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causes large gaps between predicted and observed probabilities</a:t>
            </a:r>
          </a:p>
          <a:p>
            <a:pPr fontAlgn="ctr"/>
            <a:endParaRPr lang="en-I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I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Hence, a parametric sigmoid is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 restrictive</a:t>
            </a:r>
            <a:r>
              <a:rPr lang="en-I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8502534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6E217-36BC-B314-FC77-A742D33FF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Isotonic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16F2A3-1A3D-AE91-CD36-FD6014C9A4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36900" indent="0">
                  <a:buNone/>
                </a:pPr>
                <a:r>
                  <a:rPr lang="en-IN" dirty="0"/>
                  <a:t>Isotonic </a:t>
                </a:r>
                <a:r>
                  <a:rPr lang="en-I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regression</a:t>
                </a:r>
                <a:r>
                  <a:rPr lang="en-IN" dirty="0"/>
                  <a:t> learns a </a:t>
                </a:r>
                <a:r>
                  <a:rPr lang="en-IN" b="1" dirty="0"/>
                  <a:t>monotonic mapping</a:t>
                </a:r>
                <a:r>
                  <a:rPr lang="en-IN" dirty="0"/>
                  <a:t>: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∣</m:t>
                          </m:r>
                          <m:acc>
                            <m:accPr>
                              <m:chr m:val="̂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ar-AE" dirty="0"/>
              </a:p>
              <a:p>
                <a:pPr marL="36900" indent="0">
                  <a:buNone/>
                </a:pPr>
                <a:r>
                  <a:rPr lang="en-IN" dirty="0"/>
                  <a:t>		subject to: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ar-AE" dirty="0"/>
              </a:p>
              <a:p>
                <a:pPr marL="36900" indent="0">
                  <a:buNone/>
                </a:pPr>
                <a:r>
                  <a:rPr lang="en-IN" dirty="0"/>
                  <a:t>This ensures that </a:t>
                </a:r>
                <a:r>
                  <a:rPr lang="en-IN" b="1" dirty="0"/>
                  <a:t>higher scores never map to lower probabilities</a:t>
                </a:r>
                <a:r>
                  <a:rPr lang="en-IN" dirty="0"/>
                  <a:t>.</a:t>
                </a:r>
              </a:p>
              <a:p>
                <a:pPr marL="36900" indent="0">
                  <a:buNone/>
                </a:pPr>
                <a:endParaRPr lang="en-IN" dirty="0"/>
              </a:p>
              <a:p>
                <a:pPr marL="36900" indent="0">
                  <a:buNone/>
                </a:pPr>
                <a:r>
                  <a:rPr lang="en-IN" dirty="0"/>
                  <a:t>The learned function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IN" dirty="0"/>
                  <a:t>is:</a:t>
                </a:r>
              </a:p>
              <a:p>
                <a:pPr lvl="1"/>
                <a:r>
                  <a:rPr lang="en-IN" sz="2000" dirty="0"/>
                  <a:t>Non-decreasing</a:t>
                </a:r>
              </a:p>
              <a:p>
                <a:pPr lvl="1"/>
                <a:r>
                  <a:rPr lang="en-IN" sz="2000" dirty="0"/>
                  <a:t>Piecewise constant or piecewise linear</a:t>
                </a:r>
              </a:p>
              <a:p>
                <a:pPr marL="36900" indent="0">
                  <a:buNone/>
                </a:pPr>
                <a:r>
                  <a:rPr lang="en-IN" dirty="0"/>
                  <a:t>The resulting curve looks </a:t>
                </a:r>
                <a:r>
                  <a:rPr lang="en-IN" b="1" dirty="0"/>
                  <a:t>step-like.</a:t>
                </a:r>
                <a:endParaRPr lang="en-IN" dirty="0"/>
              </a:p>
              <a:p>
                <a:pPr marL="36900" indent="0">
                  <a:buNone/>
                </a:pPr>
                <a:r>
                  <a:rPr lang="en-IN" dirty="0"/>
                  <a:t>This matches the empirical calibration curve closely.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16F2A3-1A3D-AE91-CD36-FD6014C9A4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77497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8001A-7536-DC75-EBFC-56DEBB6CD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Thresholds and Segments</a:t>
            </a:r>
            <a:endParaRPr lang="en-IN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E15092F-15D9-E84D-9E19-69F3BC8F7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IN" dirty="0">
                <a:effectLst/>
              </a:rPr>
              <a:t>The algorithm automatically determines:</a:t>
            </a:r>
          </a:p>
          <a:p>
            <a:pPr lvl="1" fontAlgn="ctr"/>
            <a:r>
              <a:rPr lang="en-IN" dirty="0">
                <a:effectLst/>
              </a:rPr>
              <a:t>Thresholds: (a</a:t>
            </a:r>
            <a:r>
              <a:rPr lang="en-IN" baseline="-25000" dirty="0">
                <a:effectLst/>
              </a:rPr>
              <a:t>1</a:t>
            </a:r>
            <a:r>
              <a:rPr lang="en-IN" dirty="0">
                <a:effectLst/>
              </a:rPr>
              <a:t>, a</a:t>
            </a:r>
            <a:r>
              <a:rPr lang="en-IN" baseline="-25000" dirty="0">
                <a:effectLst/>
              </a:rPr>
              <a:t>2</a:t>
            </a:r>
            <a:r>
              <a:rPr lang="en-IN" dirty="0">
                <a:effectLst/>
              </a:rPr>
              <a:t>, a</a:t>
            </a:r>
            <a:r>
              <a:rPr lang="en-IN" baseline="-25000" dirty="0">
                <a:effectLst/>
              </a:rPr>
              <a:t>3</a:t>
            </a:r>
            <a:r>
              <a:rPr lang="en-IN" dirty="0">
                <a:effectLst/>
              </a:rPr>
              <a:t>, …..)</a:t>
            </a:r>
          </a:p>
          <a:p>
            <a:pPr lvl="1" fontAlgn="ctr"/>
            <a:r>
              <a:rPr lang="en-IN" dirty="0">
                <a:effectLst/>
              </a:rPr>
              <a:t>Line segments: (l</a:t>
            </a:r>
            <a:r>
              <a:rPr lang="en-IN" baseline="-25000" dirty="0">
                <a:effectLst/>
              </a:rPr>
              <a:t>1</a:t>
            </a:r>
            <a:r>
              <a:rPr lang="en-IN" dirty="0">
                <a:effectLst/>
              </a:rPr>
              <a:t>, l</a:t>
            </a:r>
            <a:r>
              <a:rPr lang="en-IN" baseline="-25000" dirty="0">
                <a:effectLst/>
              </a:rPr>
              <a:t>2</a:t>
            </a:r>
            <a:r>
              <a:rPr lang="en-IN" dirty="0">
                <a:effectLst/>
              </a:rPr>
              <a:t>, l</a:t>
            </a:r>
            <a:r>
              <a:rPr lang="en-IN" baseline="-25000" dirty="0">
                <a:effectLst/>
              </a:rPr>
              <a:t>3</a:t>
            </a:r>
            <a:r>
              <a:rPr lang="en-IN" dirty="0">
                <a:effectLst/>
              </a:rPr>
              <a:t>, …..)</a:t>
            </a:r>
          </a:p>
          <a:p>
            <a:pPr marL="450000" lvl="1" indent="0" fontAlgn="ctr">
              <a:buNone/>
            </a:pPr>
            <a:endParaRPr lang="en-IN" dirty="0">
              <a:effectLst/>
            </a:endParaRPr>
          </a:p>
          <a:p>
            <a:pPr marL="36900" indent="0">
              <a:buNone/>
            </a:pPr>
            <a:r>
              <a:rPr lang="en-IN" dirty="0">
                <a:effectLst/>
              </a:rPr>
              <a:t>Each segment has:</a:t>
            </a:r>
          </a:p>
          <a:p>
            <a:pPr marL="36900" indent="0">
              <a:buNone/>
            </a:pPr>
            <a:endParaRPr lang="en-IN" dirty="0">
              <a:effectLst/>
            </a:endParaRPr>
          </a:p>
          <a:p>
            <a:pPr marL="36900" indent="0">
              <a:buNone/>
            </a:pPr>
            <a:r>
              <a:rPr lang="en-IN" dirty="0">
                <a:effectLst/>
              </a:rPr>
              <a:t>			l</a:t>
            </a:r>
            <a:r>
              <a:rPr lang="en-IN" baseline="-25000" dirty="0">
                <a:effectLst/>
              </a:rPr>
              <a:t>k</a:t>
            </a:r>
            <a:r>
              <a:rPr lang="en-IN" dirty="0">
                <a:effectLst/>
              </a:rPr>
              <a:t>(ŷ) = m</a:t>
            </a:r>
            <a:r>
              <a:rPr lang="en-IN" baseline="-25000" dirty="0">
                <a:effectLst/>
              </a:rPr>
              <a:t>k</a:t>
            </a:r>
            <a:r>
              <a:rPr lang="en-IN" dirty="0">
                <a:effectLst/>
              </a:rPr>
              <a:t>ŷ + b</a:t>
            </a:r>
            <a:r>
              <a:rPr lang="en-IN" baseline="-25000" dirty="0">
                <a:effectLst/>
              </a:rPr>
              <a:t>k</a:t>
            </a:r>
            <a:endParaRPr lang="en-IN" dirty="0">
              <a:effectLst/>
            </a:endParaRPr>
          </a:p>
          <a:p>
            <a:pPr marL="36900" indent="0">
              <a:buNone/>
            </a:pPr>
            <a:r>
              <a:rPr lang="en-IN" dirty="0">
                <a:effectLst/>
              </a:rPr>
              <a:t> </a:t>
            </a:r>
          </a:p>
          <a:p>
            <a:pPr marL="36900" indent="0">
              <a:buNone/>
            </a:pPr>
            <a:r>
              <a:rPr lang="en-IN" dirty="0">
                <a:effectLst/>
              </a:rPr>
              <a:t>There is </a:t>
            </a:r>
            <a:r>
              <a:rPr lang="en-US" b="1" dirty="0">
                <a:effectLst/>
              </a:rPr>
              <a:t>no manual selection</a:t>
            </a:r>
            <a:r>
              <a:rPr lang="en-IN" dirty="0">
                <a:effectLst/>
              </a:rPr>
              <a:t> of thresholds.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77043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97E1C-3FD6-FD47-159D-C42DC0571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Optimize?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ABBDC1-424C-7BBE-309B-5A084224BC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6900" indent="0">
                  <a:buNone/>
                </a:pPr>
                <a:r>
                  <a:rPr lang="en-IN" dirty="0"/>
                  <a:t>Isotonic regression solves: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func>
                            <m:func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/>
                          </m:func>
                        </m:e>
                        <m:lim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𝑔</m:t>
                          </m:r>
                        </m:lim>
                      </m:limLow>
                      <m:nary>
                        <m:naryPr>
                          <m:chr m:val="∑"/>
                          <m:grow m:val="on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ar-AE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ar-AE" dirty="0"/>
              </a:p>
              <a:p>
                <a:pPr marL="36900" indent="0">
                  <a:buNone/>
                </a:pPr>
                <a:r>
                  <a:rPr lang="en-IN" dirty="0"/>
                  <a:t>		subject to monotonicity constraints.</a:t>
                </a:r>
              </a:p>
              <a:p>
                <a:pPr marL="36900" indent="0">
                  <a:buNone/>
                </a:pPr>
                <a:endParaRPr lang="en-IN" dirty="0"/>
              </a:p>
              <a:p>
                <a:pPr marL="36900" indent="0">
                  <a:buNone/>
                </a:pPr>
                <a:r>
                  <a:rPr lang="en-IN" dirty="0"/>
                  <a:t>This is a constrained least squares problem, efficiently solved using the</a:t>
                </a:r>
                <a:br>
                  <a:rPr lang="en-IN" dirty="0"/>
                </a:br>
                <a:r>
                  <a:rPr lang="en-IN" b="1" dirty="0"/>
                  <a:t>Pool Adjacent Violators Algorithm </a:t>
                </a:r>
                <a:r>
                  <a:rPr lang="en-IN" dirty="0"/>
                  <a:t>(PAVA).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ABBDC1-424C-7BBE-309B-5A084224BC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4380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F1CA8-F135-41D4-B530-D0AD0AF56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Isotonic Regression Needs More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1DC58-0684-8317-602F-3CA6010A1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3"/>
            <a:endParaRPr lang="en-IN" sz="2000" dirty="0"/>
          </a:p>
          <a:p>
            <a:pPr lvl="1"/>
            <a:r>
              <a:rPr lang="en-IN" sz="2000" dirty="0"/>
              <a:t>Non-parametric → higher variance</a:t>
            </a:r>
          </a:p>
          <a:p>
            <a:pPr lvl="1"/>
            <a:r>
              <a:rPr lang="en-IN" sz="2000" dirty="0"/>
              <a:t>Many free parameters (thresholds + segments)</a:t>
            </a:r>
          </a:p>
          <a:p>
            <a:pPr lvl="1"/>
            <a:r>
              <a:rPr lang="en-IN" sz="2000" dirty="0"/>
              <a:t>Risk of overfitting on small datasets</a:t>
            </a:r>
            <a:endParaRPr lang="en-IN" dirty="0"/>
          </a:p>
          <a:p>
            <a:pPr marL="36900" indent="0">
              <a:buNone/>
            </a:pPr>
            <a:r>
              <a:rPr lang="en-IN" dirty="0"/>
              <a:t>Therefore:</a:t>
            </a:r>
          </a:p>
          <a:p>
            <a:pPr lvl="1"/>
            <a:r>
              <a:rPr lang="en-IN" sz="2000" dirty="0"/>
              <a:t>Large calibration set → isotonic regression</a:t>
            </a:r>
          </a:p>
          <a:p>
            <a:pPr lvl="1"/>
            <a:r>
              <a:rPr lang="en-IN" sz="2000" dirty="0"/>
              <a:t>Small calibration set → Platt scaling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879884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5794C9-D8B4-6F66-1C3D-119796C7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Platt vs Isotonic</a:t>
            </a:r>
            <a:endParaRPr lang="en-IN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2EA8BE4C-BBDA-1EA8-FA30-B82A92EBAC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6858341"/>
              </p:ext>
            </p:extLst>
          </p:nvPr>
        </p:nvGraphicFramePr>
        <p:xfrm>
          <a:off x="914400" y="2664301"/>
          <a:ext cx="10353675" cy="2194560"/>
        </p:xfrm>
        <a:graphic>
          <a:graphicData uri="http://schemas.openxmlformats.org/drawingml/2006/table">
            <a:tbl>
              <a:tblPr/>
              <a:tblGrid>
                <a:gridCol w="3451225">
                  <a:extLst>
                    <a:ext uri="{9D8B030D-6E8A-4147-A177-3AD203B41FA5}">
                      <a16:colId xmlns:a16="http://schemas.microsoft.com/office/drawing/2014/main" val="392819312"/>
                    </a:ext>
                  </a:extLst>
                </a:gridCol>
                <a:gridCol w="3451225">
                  <a:extLst>
                    <a:ext uri="{9D8B030D-6E8A-4147-A177-3AD203B41FA5}">
                      <a16:colId xmlns:a16="http://schemas.microsoft.com/office/drawing/2014/main" val="1562338221"/>
                    </a:ext>
                  </a:extLst>
                </a:gridCol>
                <a:gridCol w="3451225">
                  <a:extLst>
                    <a:ext uri="{9D8B030D-6E8A-4147-A177-3AD203B41FA5}">
                      <a16:colId xmlns:a16="http://schemas.microsoft.com/office/drawing/2014/main" val="24076699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Aspect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Platt Scaling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Isotonic Regression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491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Model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Parametric sigmoid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Non-parametric monotonic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89847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Assumption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Sigmoidal 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Only monotonicity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7788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Data requirement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6015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Variance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9761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Flexibility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Limited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06335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25396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79C4E-902A-542F-057A-9B6E28561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E2CBB-4DCE-0A86-405A-C17B9227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Section Summary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E9585-6BDF-02B4-BB4E-2754F9747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36900" indent="0" algn="ctr">
              <a:buNone/>
            </a:pPr>
            <a:r>
              <a:rPr lang="en-IN" dirty="0">
                <a:effectLst/>
              </a:rPr>
              <a:t>Isotonic calibration uses monotonic regression to map uncalibrated model scores to probabilities when the empirical calibration curve is non-sigmoidal, at the cost of requiring larger calibration datasets.</a:t>
            </a:r>
          </a:p>
          <a:p>
            <a:pPr marL="36900" indent="0" algn="ctr">
              <a:buNone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739540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9AB9D-5BDB-12CF-3AFB-65E8C35A6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Isotonic Regression Worsen Accuracy?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13D1A-48EB-2D17-3554-DF2F69D8B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effectLst/>
              </a:rPr>
              <a:t>Isotonic calibration can worsen accuracy because it shifts probabilities across decision thresholds, but it improves log loss because it corrects confidence errors and reduces overconfident wrong predictions.</a:t>
            </a:r>
          </a:p>
          <a:p>
            <a:r>
              <a:rPr lang="en-IN" dirty="0">
                <a:effectLst/>
              </a:rPr>
              <a:t>Isotonic preserves </a:t>
            </a:r>
            <a:r>
              <a:rPr lang="en-US" b="1" dirty="0">
                <a:effectLst/>
              </a:rPr>
              <a:t>ranking</a:t>
            </a:r>
            <a:r>
              <a:rPr lang="en-IN" dirty="0">
                <a:effectLst/>
              </a:rPr>
              <a:t>, but accuracy depends on </a:t>
            </a:r>
            <a:r>
              <a:rPr lang="en-US" b="1" dirty="0">
                <a:effectLst/>
              </a:rPr>
              <a:t>absolute values</a:t>
            </a:r>
            <a:r>
              <a:rPr lang="en-IN" dirty="0">
                <a:effectLst/>
              </a:rPr>
              <a:t>.</a:t>
            </a:r>
          </a:p>
          <a:p>
            <a:endParaRPr lang="en-IN" dirty="0">
              <a:effectLst/>
            </a:endParaRP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Accuracy worsens, log loss improves.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D26E232-E9E1-D95E-5C75-A9FA5921FA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737137"/>
              </p:ext>
            </p:extLst>
          </p:nvPr>
        </p:nvGraphicFramePr>
        <p:xfrm>
          <a:off x="924530" y="3429000"/>
          <a:ext cx="10353675" cy="1188720"/>
        </p:xfrm>
        <a:graphic>
          <a:graphicData uri="http://schemas.openxmlformats.org/drawingml/2006/table">
            <a:tbl>
              <a:tblPr/>
              <a:tblGrid>
                <a:gridCol w="2070735">
                  <a:extLst>
                    <a:ext uri="{9D8B030D-6E8A-4147-A177-3AD203B41FA5}">
                      <a16:colId xmlns:a16="http://schemas.microsoft.com/office/drawing/2014/main" val="2112035035"/>
                    </a:ext>
                  </a:extLst>
                </a:gridCol>
                <a:gridCol w="2070735">
                  <a:extLst>
                    <a:ext uri="{9D8B030D-6E8A-4147-A177-3AD203B41FA5}">
                      <a16:colId xmlns:a16="http://schemas.microsoft.com/office/drawing/2014/main" val="3953335926"/>
                    </a:ext>
                  </a:extLst>
                </a:gridCol>
                <a:gridCol w="2070735">
                  <a:extLst>
                    <a:ext uri="{9D8B030D-6E8A-4147-A177-3AD203B41FA5}">
                      <a16:colId xmlns:a16="http://schemas.microsoft.com/office/drawing/2014/main" val="3764035073"/>
                    </a:ext>
                  </a:extLst>
                </a:gridCol>
                <a:gridCol w="2070735">
                  <a:extLst>
                    <a:ext uri="{9D8B030D-6E8A-4147-A177-3AD203B41FA5}">
                      <a16:colId xmlns:a16="http://schemas.microsoft.com/office/drawing/2014/main" val="3947694753"/>
                    </a:ext>
                  </a:extLst>
                </a:gridCol>
                <a:gridCol w="2070735">
                  <a:extLst>
                    <a:ext uri="{9D8B030D-6E8A-4147-A177-3AD203B41FA5}">
                      <a16:colId xmlns:a16="http://schemas.microsoft.com/office/drawing/2014/main" val="31882598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 dirty="0"/>
                        <a:t>Case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 dirty="0"/>
                        <a:t>Before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 dirty="0"/>
                        <a:t>After Isotonic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 dirty="0"/>
                        <a:t>Accuracy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 dirty="0"/>
                        <a:t>Log Loss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96319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 dirty="0"/>
                        <a:t>Prediction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 dirty="0"/>
                        <a:t>0.51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 dirty="0"/>
                        <a:t>0.49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 dirty="0"/>
                        <a:t>❌ (worse)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 dirty="0"/>
                        <a:t>↓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82994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 dirty="0"/>
                        <a:t>Log Loss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 dirty="0"/>
                        <a:t>- log(0.49) = 0.71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 dirty="0"/>
                        <a:t>- log(0.51) = 0.67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IN" sz="2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IN" sz="2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939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05083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141CF-8EE9-B722-C6CA-B8E5D2093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53634-1781-F328-A724-959C70F99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IN" b="1" dirty="0">
                <a:effectLst/>
                <a:latin typeface="Bahnschrift" panose="020B0502040204020203" pitchFamily="34" charset="0"/>
              </a:rPr>
              <a:t>Sklearn Example</a:t>
            </a:r>
            <a:endParaRPr lang="en-IN" sz="4800" dirty="0">
              <a:latin typeface="Bahnschrift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96EB3F-2BEE-A765-D344-D732BE24E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>
            <a:noAutofit/>
          </a:bodyPr>
          <a:lstStyle/>
          <a:p>
            <a:r>
              <a:rPr lang="en-US" sz="2400" dirty="0"/>
              <a:t>A sample code from Sci kit learn.</a:t>
            </a:r>
          </a:p>
          <a:p>
            <a:pPr algn="l"/>
            <a:r>
              <a:rPr lang="en-US" dirty="0"/>
              <a:t>Python Package:</a:t>
            </a:r>
          </a:p>
          <a:p>
            <a:pPr algn="l"/>
            <a:r>
              <a:rPr lang="x-none" dirty="0">
                <a:hlinkClick r:id="rId2"/>
              </a:rPr>
              <a:t>https://scikit-learn.org/stable/modules/generated/sklearn.calibration.CalibratedClassifierCV.html</a:t>
            </a:r>
            <a:endParaRPr lang="en-US" dirty="0"/>
          </a:p>
          <a:p>
            <a:pPr algn="l"/>
            <a:r>
              <a:rPr lang="en-US" dirty="0"/>
              <a:t>Code from:</a:t>
            </a:r>
          </a:p>
          <a:p>
            <a:pPr algn="l"/>
            <a:r>
              <a:rPr lang="x-none" dirty="0">
                <a:hlinkClick r:id="rId3"/>
              </a:rPr>
              <a:t>https://scikit-learn.org/stable/auto_examples/calibration/plot_calibration.html</a:t>
            </a:r>
            <a:endParaRPr lang="x-none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3358613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87611-B8A6-C30C-969C-FD5151B41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CD4F-2A43-9712-669D-C6171EBD5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IN" b="1" dirty="0">
                <a:effectLst/>
                <a:latin typeface="Bahnschrift" panose="020B0502040204020203" pitchFamily="34" charset="0"/>
              </a:rPr>
              <a:t>RANSAC</a:t>
            </a:r>
            <a:br>
              <a:rPr lang="en-IN" b="1" dirty="0">
                <a:effectLst/>
                <a:latin typeface="Bahnschrift" panose="020B0502040204020203" pitchFamily="34" charset="0"/>
              </a:rPr>
            </a:br>
            <a:r>
              <a:rPr lang="en-IN" b="1" dirty="0">
                <a:effectLst/>
                <a:latin typeface="Bahnschrift" panose="020B0502040204020203" pitchFamily="34" charset="0"/>
              </a:rPr>
              <a:t>RANdom </a:t>
            </a:r>
            <a:r>
              <a:rPr lang="en-IN" b="1" dirty="0" err="1">
                <a:effectLst/>
                <a:latin typeface="Bahnschrift" panose="020B0502040204020203" pitchFamily="34" charset="0"/>
              </a:rPr>
              <a:t>SAmple</a:t>
            </a:r>
            <a:r>
              <a:rPr lang="en-IN" b="1" dirty="0">
                <a:effectLst/>
                <a:latin typeface="Bahnschrift" panose="020B0502040204020203" pitchFamily="34" charset="0"/>
              </a:rPr>
              <a:t> Consensus</a:t>
            </a:r>
            <a:endParaRPr lang="en-IN" sz="4800" dirty="0">
              <a:latin typeface="Bahnschrift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BDA1D-4683-8117-1CB6-E10B203ED9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>
            <a:noAutofit/>
          </a:bodyPr>
          <a:lstStyle/>
          <a:p>
            <a:r>
              <a:rPr lang="en-US" sz="2400" dirty="0"/>
              <a:t>What to do in the presence of Outliers?</a:t>
            </a:r>
          </a:p>
          <a:p>
            <a:r>
              <a:rPr lang="en-US" sz="2400" dirty="0"/>
              <a:t>Building Robust Models</a:t>
            </a:r>
          </a:p>
          <a:p>
            <a:r>
              <a:rPr lang="en-US" sz="2400" dirty="0"/>
              <a:t>Linear Regression Example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2179370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051B7-0C88-0041-71F0-718DAA77B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dirty="0"/>
              <a:t>Why do we need Calibration?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589551-1057-9721-C91E-2FD06D57F0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24443" y="1580050"/>
                <a:ext cx="10353762" cy="4058751"/>
              </a:xfrm>
            </p:spPr>
            <p:txBody>
              <a:bodyPr>
                <a:noAutofit/>
              </a:bodyPr>
              <a:lstStyle/>
              <a:p>
                <a:r>
                  <a:rPr lang="en-US" u="sng" dirty="0"/>
                  <a:t>Problem Setup</a:t>
                </a:r>
                <a:r>
                  <a:rPr lang="en-US" dirty="0"/>
                  <a:t>: 2-Class Classification:</a:t>
                </a:r>
              </a:p>
              <a:p>
                <a:pPr lvl="3"/>
                <a:r>
                  <a:rPr lang="en-US" sz="2000" dirty="0"/>
                  <a:t>Training data, </a:t>
                </a:r>
              </a:p>
              <a:p>
                <a:pPr marL="1170000" lvl="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 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IN" sz="2400" dirty="0"/>
              </a:p>
              <a:p>
                <a:pPr lvl="3"/>
                <a:r>
                  <a:rPr lang="en-IN" sz="2000" dirty="0"/>
                  <a:t>Output Labels:</a:t>
                </a:r>
              </a:p>
              <a:p>
                <a:pPr marL="1458000" lvl="4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lvl="3"/>
                <a:r>
                  <a:rPr lang="en-IN" sz="2000" dirty="0"/>
                  <a:t>Model:	</a:t>
                </a:r>
                <a:r>
                  <a:rPr lang="en-I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f(x) →</a:t>
                </a:r>
                <a:r>
                  <a:rPr lang="en-IN" sz="2000" dirty="0">
                    <a:ea typeface="Cambria Math" panose="02040503050406030204" pitchFamily="18" charset="0"/>
                  </a:rPr>
                  <a:t> s(x)</a:t>
                </a:r>
              </a:p>
              <a:p>
                <a:pPr marL="1786000" lvl="5" indent="0">
                  <a:buNone/>
                </a:pPr>
                <a:r>
                  <a:rPr lang="en-IN" sz="2000" dirty="0">
                    <a:effectLst/>
                  </a:rPr>
                  <a:t>Where,  (s(x)) is a </a:t>
                </a:r>
                <a:r>
                  <a:rPr lang="en-US" sz="2000" b="1" dirty="0">
                    <a:effectLst/>
                  </a:rPr>
                  <a:t>score</a:t>
                </a:r>
                <a:r>
                  <a:rPr lang="en-IN" sz="2000" dirty="0">
                    <a:effectLst/>
                  </a:rPr>
                  <a:t> (logit, margin, or confidence), not necessarily a probability. It is the uncalibrated decision score produced by a classifier, representing the model’s confidence before probability normalization or calibration.</a:t>
                </a:r>
              </a:p>
              <a:p>
                <a:pPr marL="1443150" lvl="3" indent="-285750"/>
                <a:r>
                  <a:rPr lang="en-IN" sz="2000" dirty="0">
                    <a:effectLst/>
                  </a:rPr>
                  <a:t>For a query example:</a:t>
                </a:r>
              </a:p>
              <a:p>
                <a:pPr marL="1786000" lvl="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IN" sz="240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589551-1057-9721-C91E-2FD06D57F0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4443" y="1580050"/>
                <a:ext cx="10353762" cy="405875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0230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5DDBA6-0B15-7504-735F-BA2080C9F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Dealing with Outliers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763F0A-A0A8-A692-7C44-C040DBC74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36900" indent="0">
              <a:buNone/>
            </a:pPr>
            <a:r>
              <a:rPr lang="en-IN" dirty="0"/>
              <a:t>Can we build a robust model when data contains outliers?</a:t>
            </a:r>
          </a:p>
          <a:p>
            <a:pPr marL="36900" indent="0">
              <a:buNone/>
            </a:pPr>
            <a:endParaRPr lang="en-IN" dirty="0"/>
          </a:p>
          <a:p>
            <a:pPr lvl="2"/>
            <a:r>
              <a:rPr lang="en-IN" sz="2000" dirty="0"/>
              <a:t>Standard regression methods are sensitive to outliers.</a:t>
            </a:r>
          </a:p>
          <a:p>
            <a:pPr lvl="2"/>
            <a:r>
              <a:rPr lang="en-IN" sz="2000" dirty="0"/>
              <a:t>Outliers exert disproportionately large influence.</a:t>
            </a:r>
          </a:p>
          <a:p>
            <a:pPr lvl="2"/>
            <a:r>
              <a:rPr lang="en-IN" sz="2000" dirty="0"/>
              <a:t>Leads to biased and unstable models.</a:t>
            </a:r>
          </a:p>
        </p:txBody>
      </p:sp>
    </p:spTree>
    <p:extLst>
      <p:ext uri="{BB962C8B-B14F-4D97-AF65-F5344CB8AC3E}">
        <p14:creationId xmlns:p14="http://schemas.microsoft.com/office/powerpoint/2010/main" val="25152450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F49A2-1B60-890C-4670-E18EA5C02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Example, A linear Regression Problem</a:t>
            </a:r>
            <a:endParaRPr lang="en-IN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208B7826-70DA-55A5-C5B2-47C5A1122E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0941202"/>
              </p:ext>
            </p:extLst>
          </p:nvPr>
        </p:nvGraphicFramePr>
        <p:xfrm>
          <a:off x="6096000" y="1731963"/>
          <a:ext cx="5172075" cy="40592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4D3F4910-B621-5E41-11BE-5CEAFA3A02C8}"/>
              </a:ext>
            </a:extLst>
          </p:cNvPr>
          <p:cNvGrpSpPr/>
          <p:nvPr/>
        </p:nvGrpSpPr>
        <p:grpSpPr>
          <a:xfrm>
            <a:off x="8477316" y="2150236"/>
            <a:ext cx="115920" cy="122760"/>
            <a:chOff x="8477316" y="2150236"/>
            <a:chExt cx="115920" cy="12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351BF54-822A-F2A1-CDB8-E8C94455481C}"/>
                    </a:ext>
                  </a:extLst>
                </p14:cNvPr>
                <p14:cNvContentPartPr/>
                <p14:nvPr/>
              </p14:nvContentPartPr>
              <p14:xfrm>
                <a:off x="8490636" y="2200276"/>
                <a:ext cx="102600" cy="61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351BF54-822A-F2A1-CDB8-E8C94455481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484516" y="2194156"/>
                  <a:ext cx="1148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72A1E58-4534-081F-3887-E5C005DDDC8D}"/>
                    </a:ext>
                  </a:extLst>
                </p14:cNvPr>
                <p14:cNvContentPartPr/>
                <p14:nvPr/>
              </p14:nvContentPartPr>
              <p14:xfrm>
                <a:off x="8477316" y="2150236"/>
                <a:ext cx="94320" cy="122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72A1E58-4534-081F-3887-E5C005DDDC8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71196" y="2144116"/>
                  <a:ext cx="10656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13751F-D58C-C0A4-11A3-90CABE115F76}"/>
              </a:ext>
            </a:extLst>
          </p:cNvPr>
          <p:cNvGrpSpPr/>
          <p:nvPr/>
        </p:nvGrpSpPr>
        <p:grpSpPr>
          <a:xfrm>
            <a:off x="7435836" y="2320876"/>
            <a:ext cx="133560" cy="189000"/>
            <a:chOff x="7435836" y="2320876"/>
            <a:chExt cx="133560" cy="18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F9BB505-0ED6-E3EE-7336-0BA53B05FF2D}"/>
                    </a:ext>
                  </a:extLst>
                </p14:cNvPr>
                <p14:cNvContentPartPr/>
                <p14:nvPr/>
              </p14:nvContentPartPr>
              <p14:xfrm>
                <a:off x="7435836" y="2320876"/>
                <a:ext cx="133560" cy="189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F9BB505-0ED6-E3EE-7336-0BA53B05FF2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29716" y="2314756"/>
                  <a:ext cx="1458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213451C-0AB0-39C0-74CF-FFED7FAA3FD0}"/>
                    </a:ext>
                  </a:extLst>
                </p14:cNvPr>
                <p14:cNvContentPartPr/>
                <p14:nvPr/>
              </p14:nvContentPartPr>
              <p14:xfrm>
                <a:off x="7472916" y="2341036"/>
                <a:ext cx="73800" cy="90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213451C-0AB0-39C0-74CF-FFED7FAA3FD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466796" y="2334916"/>
                  <a:ext cx="86040" cy="10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6881072-0A27-30E3-C68B-87118CA542E8}"/>
              </a:ext>
            </a:extLst>
          </p:cNvPr>
          <p:cNvGrpSpPr/>
          <p:nvPr/>
        </p:nvGrpSpPr>
        <p:grpSpPr>
          <a:xfrm>
            <a:off x="7315236" y="2984356"/>
            <a:ext cx="110880" cy="160920"/>
            <a:chOff x="7315236" y="2984356"/>
            <a:chExt cx="110880" cy="16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B5E32D3-2460-6F5B-30B4-3CD329C727DC}"/>
                    </a:ext>
                  </a:extLst>
                </p14:cNvPr>
                <p14:cNvContentPartPr/>
                <p14:nvPr/>
              </p14:nvContentPartPr>
              <p14:xfrm>
                <a:off x="7315236" y="2984356"/>
                <a:ext cx="105120" cy="76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B5E32D3-2460-6F5B-30B4-3CD329C727D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309116" y="2978236"/>
                  <a:ext cx="1173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3514260-100A-E9D4-24CF-753539B83B1D}"/>
                    </a:ext>
                  </a:extLst>
                </p14:cNvPr>
                <p14:cNvContentPartPr/>
                <p14:nvPr/>
              </p14:nvContentPartPr>
              <p14:xfrm>
                <a:off x="7355916" y="2984356"/>
                <a:ext cx="70200" cy="160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3514260-100A-E9D4-24CF-753539B83B1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349796" y="2978236"/>
                  <a:ext cx="82440" cy="17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8875D48-E4AE-41EB-1D59-51B592B0D685}"/>
              </a:ext>
            </a:extLst>
          </p:cNvPr>
          <p:cNvGrpSpPr/>
          <p:nvPr/>
        </p:nvGrpSpPr>
        <p:grpSpPr>
          <a:xfrm>
            <a:off x="9365076" y="4602196"/>
            <a:ext cx="164160" cy="83520"/>
            <a:chOff x="9365076" y="4602196"/>
            <a:chExt cx="164160" cy="8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D86CA59-9CDA-E06A-F2C3-3D596078C978}"/>
                    </a:ext>
                  </a:extLst>
                </p14:cNvPr>
                <p14:cNvContentPartPr/>
                <p14:nvPr/>
              </p14:nvContentPartPr>
              <p14:xfrm>
                <a:off x="9365076" y="4602196"/>
                <a:ext cx="164160" cy="83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D86CA59-9CDA-E06A-F2C3-3D596078C97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358956" y="4596076"/>
                  <a:ext cx="1764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34C70D8-48A9-2A12-46DF-BE48EB1591A3}"/>
                    </a:ext>
                  </a:extLst>
                </p14:cNvPr>
                <p14:cNvContentPartPr/>
                <p14:nvPr/>
              </p14:nvContentPartPr>
              <p14:xfrm>
                <a:off x="9407916" y="4611916"/>
                <a:ext cx="97920" cy="57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34C70D8-48A9-2A12-46DF-BE48EB1591A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401796" y="4605796"/>
                  <a:ext cx="1101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DA023F1-D009-33D7-6365-E927019BF9AE}"/>
                  </a:ext>
                </a:extLst>
              </p14:cNvPr>
              <p14:cNvContentPartPr/>
              <p14:nvPr/>
            </p14:nvContentPartPr>
            <p14:xfrm>
              <a:off x="9535716" y="3777796"/>
              <a:ext cx="108360" cy="1252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DA023F1-D009-33D7-6365-E927019BF9A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529596" y="3771676"/>
                <a:ext cx="12060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513ED55-78AD-9D2A-E436-B4467A2A9E12}"/>
                  </a:ext>
                </a:extLst>
              </p14:cNvPr>
              <p14:cNvContentPartPr/>
              <p14:nvPr/>
            </p14:nvContentPartPr>
            <p14:xfrm>
              <a:off x="9500076" y="3787516"/>
              <a:ext cx="136440" cy="1364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513ED55-78AD-9D2A-E436-B4467A2A9E1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493956" y="3781396"/>
                <a:ext cx="14868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4">
                <a:extLst>
                  <a:ext uri="{FF2B5EF4-FFF2-40B4-BE49-F238E27FC236}">
                    <a16:creationId xmlns:a16="http://schemas.microsoft.com/office/drawing/2014/main" id="{C53F579A-9AF2-E67D-9664-1FACFD08D9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3925" y="1731963"/>
                <a:ext cx="5172075" cy="4059237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/>
              </a:bodyPr>
              <a:lstStyle>
                <a:lvl1pPr marL="3429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0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IN" dirty="0"/>
                  <a:t>Outliers are shown in </a:t>
                </a:r>
                <a:r>
                  <a:rPr lang="en-IN" b="1" dirty="0"/>
                  <a:t>yellow.</a:t>
                </a:r>
                <a:endParaRPr lang="en-IN" dirty="0"/>
              </a:p>
              <a:p>
                <a:r>
                  <a:rPr lang="en-IN" dirty="0"/>
                  <a:t>The </a:t>
                </a:r>
                <a:r>
                  <a:rPr lang="en-IN" b="1" dirty="0"/>
                  <a:t>orange line</a:t>
                </a:r>
                <a:r>
                  <a:rPr lang="en-IN" dirty="0"/>
                  <a:t> is the true (ideal) model</a:t>
                </a:r>
              </a:p>
              <a:p>
                <a:r>
                  <a:rPr lang="en-IN" dirty="0"/>
                  <a:t>The </a:t>
                </a:r>
                <a:r>
                  <a:rPr lang="en-IN" b="1" dirty="0"/>
                  <a:t>blue line</a:t>
                </a:r>
                <a:r>
                  <a:rPr lang="en-IN" dirty="0"/>
                  <a:t> is the standard least-squares prediction</a:t>
                </a:r>
              </a:p>
              <a:p>
                <a:pPr marL="36900" indent="0">
                  <a:buNone/>
                </a:pPr>
                <a:r>
                  <a:rPr lang="en-IN" dirty="0"/>
                  <a:t>Training data: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IN" i="1"/>
                            <m:t>train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sepChr m:val=",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ℝ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ar-AE" i="1"/>
                        <m:t>  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ar-AE" b="0" dirty="0"/>
              </a:p>
              <a:p>
                <a:pPr marL="36900" indent="0">
                  <a:buNone/>
                </a:pPr>
                <a:r>
                  <a:rPr lang="en-IN" dirty="0"/>
                  <a:t>Goal (standard linear regression):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I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I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IN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7" name="Content Placeholder 4">
                <a:extLst>
                  <a:ext uri="{FF2B5EF4-FFF2-40B4-BE49-F238E27FC236}">
                    <a16:creationId xmlns:a16="http://schemas.microsoft.com/office/drawing/2014/main" id="{C53F579A-9AF2-E67D-9664-1FACFD08D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25" y="1731963"/>
                <a:ext cx="5172075" cy="405923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3D613E3-55DE-7261-7A6B-196ADF1FC0A1}"/>
                  </a:ext>
                </a:extLst>
              </p14:cNvPr>
              <p14:cNvContentPartPr/>
              <p14:nvPr/>
            </p14:nvContentPartPr>
            <p14:xfrm>
              <a:off x="6654276" y="2167516"/>
              <a:ext cx="3152520" cy="28386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3D613E3-55DE-7261-7A6B-196ADF1FC0A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648156" y="2161396"/>
                <a:ext cx="3164760" cy="28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E853E04-F069-8D7F-48EC-3198E58403F3}"/>
                  </a:ext>
                </a:extLst>
              </p14:cNvPr>
              <p14:cNvContentPartPr/>
              <p14:nvPr/>
            </p14:nvContentPartPr>
            <p14:xfrm>
              <a:off x="6652476" y="2037916"/>
              <a:ext cx="3302640" cy="2973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E853E04-F069-8D7F-48EC-3198E58403F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643476" y="2028916"/>
                <a:ext cx="3320280" cy="299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75007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F34BB-8C63-456B-994B-FF5A1F064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of Least Square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9ADC8-B29D-9CD0-BF30-27D07B55E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IN" dirty="0"/>
              <a:t>Squared error magnifies large residuals.</a:t>
            </a:r>
          </a:p>
          <a:p>
            <a:r>
              <a:rPr lang="en-IN" dirty="0"/>
              <a:t>Far-away outliers exert disproportionately high leverage.</a:t>
            </a:r>
          </a:p>
          <a:p>
            <a:r>
              <a:rPr lang="en-IN" dirty="0"/>
              <a:t>The resulting model is non-robust.</a:t>
            </a:r>
          </a:p>
          <a:p>
            <a:r>
              <a:rPr lang="en-IN" dirty="0"/>
              <a:t>The fitted separator (line/plane) is pulled toward outliers.</a:t>
            </a:r>
          </a:p>
        </p:txBody>
      </p:sp>
    </p:spTree>
    <p:extLst>
      <p:ext uri="{BB962C8B-B14F-4D97-AF65-F5344CB8AC3E}">
        <p14:creationId xmlns:p14="http://schemas.microsoft.com/office/powerpoint/2010/main" val="8745221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E1FCF-0057-B4FA-0A47-FF82B6F71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RANSAC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6AF86-6F58-4158-1874-44B3F07AB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36900" indent="0" algn="ctr">
              <a:buNone/>
            </a:pPr>
            <a:r>
              <a:rPr lang="en-IN" dirty="0">
                <a:effectLst/>
              </a:rPr>
              <a:t>Instead of fitting a model using </a:t>
            </a:r>
            <a:r>
              <a:rPr lang="en-US" i="1" dirty="0">
                <a:effectLst/>
              </a:rPr>
              <a:t>all</a:t>
            </a:r>
            <a:r>
              <a:rPr lang="en-IN" dirty="0">
                <a:effectLst/>
              </a:rPr>
              <a:t> data points, </a:t>
            </a:r>
            <a:r>
              <a:rPr lang="en-US" b="1" dirty="0">
                <a:effectLst/>
              </a:rPr>
              <a:t>RANSAC repeatedly fits models using small random subsets</a:t>
            </a:r>
            <a:r>
              <a:rPr lang="en-IN" dirty="0">
                <a:effectLst/>
              </a:rPr>
              <a:t>, then keeps the model that agrees with the </a:t>
            </a:r>
            <a:r>
              <a:rPr lang="en-US" b="1" dirty="0">
                <a:effectLst/>
              </a:rPr>
              <a:t>largest number of points</a:t>
            </a:r>
            <a:r>
              <a:rPr lang="en-IN" dirty="0">
                <a:effectLst/>
              </a:rPr>
              <a:t> (the </a:t>
            </a:r>
            <a:r>
              <a:rPr lang="en-US" i="1" dirty="0">
                <a:effectLst/>
              </a:rPr>
              <a:t>consensus set</a:t>
            </a:r>
            <a:r>
              <a:rPr lang="en-IN" dirty="0">
                <a:effectLst/>
              </a:rPr>
              <a:t>).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326267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BABE8-3C7A-A320-9006-67DB204F5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Algorithm; Step 1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1DD023-3398-F1FB-8367-DF6F798DBE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36900" indent="0">
                  <a:buNone/>
                </a:pPr>
                <a:r>
                  <a:rPr lang="en-IN" b="1" dirty="0"/>
                  <a:t>Random Sampling:</a:t>
                </a:r>
              </a:p>
              <a:p>
                <a:pPr marL="36900" indent="0">
                  <a:buNone/>
                </a:pPr>
                <a:endParaRPr lang="en-IN" b="1" dirty="0"/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IN" i="1"/>
                        <m:t>RandomSample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IN" i="1"/>
                                <m:t>train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36900" indent="0">
                  <a:buNone/>
                </a:pPr>
                <a:endParaRPr lang="ar-AE" b="0" dirty="0"/>
              </a:p>
              <a:p>
                <a:pPr marL="36900" indent="0">
                  <a:buNone/>
                </a:pPr>
                <a:r>
                  <a:rPr lang="en-IN" dirty="0"/>
                  <a:t>Sample the </a:t>
                </a:r>
                <a:r>
                  <a:rPr lang="en-IN" b="1" dirty="0"/>
                  <a:t>minimum number of points</a:t>
                </a:r>
                <a:r>
                  <a:rPr lang="en-IN" dirty="0"/>
                  <a:t> needed to define a model.</a:t>
                </a:r>
              </a:p>
              <a:p>
                <a:pPr marL="36900" indent="0">
                  <a:buNone/>
                </a:pPr>
                <a:endParaRPr lang="en-IN" dirty="0"/>
              </a:p>
              <a:p>
                <a:pPr marL="36900" indent="0">
                  <a:buNone/>
                </a:pPr>
                <a:r>
                  <a:rPr lang="en-IN" dirty="0"/>
                  <a:t>Fit a model: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ar-AE" dirty="0"/>
              </a:p>
              <a:p>
                <a:pPr marL="36900" indent="0">
                  <a:buNone/>
                </a:pPr>
                <a:endParaRPr lang="en-US" dirty="0"/>
              </a:p>
              <a:p>
                <a:pPr marL="369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dirty="0"/>
                  <a:t> is a candidate line (green line)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1DD023-3398-F1FB-8367-DF6F798DBE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4101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23379-B366-0F57-9F56-A8F93C402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2: Inlier/Outlier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77FB76-CC93-4008-FB96-B5912EE2CC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36900" indent="0">
                  <a:buNone/>
                </a:pPr>
                <a:r>
                  <a:rPr lang="en-IN" dirty="0"/>
                  <a:t>For </a:t>
                </a:r>
                <a:r>
                  <a:rPr lang="en-IN" b="1" dirty="0"/>
                  <a:t>all points</a:t>
                </a:r>
                <a:r>
                  <a:rPr lang="en-IN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m:rPr>
                            <m:nor/>
                          </m:rPr>
                          <a:rPr lang="en-IN" i="1"/>
                          <m:t>train</m:t>
                        </m:r>
                      </m:sub>
                    </m:sSub>
                  </m:oMath>
                </a14:m>
                <a:r>
                  <a:rPr lang="ar-AE" dirty="0"/>
                  <a:t>:</a:t>
                </a:r>
              </a:p>
              <a:p>
                <a:r>
                  <a:rPr lang="en-IN" dirty="0"/>
                  <a:t>Compute residuals: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=∣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∣</m:t>
                      </m:r>
                    </m:oMath>
                  </m:oMathPara>
                </a14:m>
                <a:endParaRPr lang="ar-AE" dirty="0"/>
              </a:p>
              <a:p>
                <a:r>
                  <a:rPr lang="en-IN" dirty="0"/>
                  <a:t>Points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&lt;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ar-AE" dirty="0"/>
                  <a:t>→ </a:t>
                </a:r>
                <a:r>
                  <a:rPr lang="en-IN" b="1" dirty="0"/>
                  <a:t>inliers</a:t>
                </a:r>
                <a:endParaRPr lang="en-IN" dirty="0"/>
              </a:p>
              <a:p>
                <a:r>
                  <a:rPr lang="en-IN" dirty="0"/>
                  <a:t>Points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≥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ar-AE" dirty="0"/>
                  <a:t>→ </a:t>
                </a:r>
                <a:r>
                  <a:rPr lang="en-IN" b="1" dirty="0"/>
                  <a:t>outliers</a:t>
                </a:r>
              </a:p>
              <a:p>
                <a:pPr marL="36900" indent="0">
                  <a:buNone/>
                </a:pPr>
                <a:endParaRPr lang="en-IN" dirty="0"/>
              </a:p>
              <a:p>
                <a:pPr marL="36900" indent="0">
                  <a:buNone/>
                </a:pPr>
                <a:r>
                  <a:rPr lang="en-IN" dirty="0"/>
                  <a:t>Define: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IN" i="1"/>
                            <m:t>outliers</m:t>
                          </m:r>
                          <m:r>
                            <m:rPr>
                              <m:nor/>
                            </m:rPr>
                            <a:rPr lang="en-IN" i="1"/>
                            <m:t> </m:t>
                          </m:r>
                          <m:r>
                            <m:rPr>
                              <m:nor/>
                            </m:rPr>
                            <a:rPr lang="en-IN" i="1"/>
                            <m:t>w</m:t>
                          </m:r>
                          <m:r>
                            <m:rPr>
                              <m:nor/>
                            </m:rPr>
                            <a:rPr lang="en-IN" i="1"/>
                            <m:t>.</m:t>
                          </m:r>
                          <m:r>
                            <m:rPr>
                              <m:nor/>
                            </m:rPr>
                            <a:rPr lang="en-IN" i="1"/>
                            <m:t>r</m:t>
                          </m:r>
                          <m:r>
                            <m:rPr>
                              <m:nor/>
                            </m:rPr>
                            <a:rPr lang="en-IN" i="1"/>
                            <m:t>.</m:t>
                          </m:r>
                          <m:r>
                            <m:rPr>
                              <m:nor/>
                            </m:rPr>
                            <a:rPr lang="en-IN" i="1"/>
                            <m:t>t</m:t>
                          </m:r>
                          <m:r>
                            <m:rPr>
                              <m:nor/>
                            </m:rPr>
                            <a:rPr lang="en-IN" i="1"/>
                            <m:t>. </m:t>
                          </m:r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ar-AE" b="0" dirty="0"/>
              </a:p>
              <a:p>
                <a:pPr marL="36900" indent="0">
                  <a:buNone/>
                </a:pPr>
                <a:r>
                  <a:rPr lang="en-IN" dirty="0"/>
                  <a:t>The remaining points form the </a:t>
                </a:r>
                <a:r>
                  <a:rPr lang="en-IN" b="1" dirty="0"/>
                  <a:t>consensus set</a:t>
                </a:r>
                <a:r>
                  <a:rPr lang="en-IN" dirty="0"/>
                  <a:t>: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IN" i="1"/>
                            <m:t>train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ar-AE" b="0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77FB76-CC93-4008-FB96-B5912EE2CC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04865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E36E0-460B-FD8D-C911-11E58DCAB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3: Repeat with New Random Samples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DEC489-DECD-F572-F31B-1761762781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/>
              <a:lstStyle/>
              <a:p>
                <a:pPr marL="36900" indent="0">
                  <a:buNone/>
                </a:pPr>
                <a:r>
                  <a:rPr lang="en-IN" dirty="0"/>
                  <a:t>Repeat the process: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IN" i="1"/>
                        <m:t>RandomSample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IN" i="1"/>
                                <m:t>train</m:t>
                              </m:r>
                            </m:sub>
                          </m:sSub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ar-AE" b="0" dirty="0"/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IN" i="1"/>
                        <m:t>RandomSample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IN" i="1"/>
                                <m:t>train</m:t>
                              </m:r>
                            </m:sub>
                          </m:sSub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36900" indent="0">
                  <a:buNone/>
                </a:pPr>
                <a:endParaRPr lang="ar-AE" b="0" dirty="0"/>
              </a:p>
              <a:p>
                <a:pPr marL="36900" indent="0">
                  <a:buNone/>
                </a:pPr>
                <a:r>
                  <a:rPr lang="en-IN" dirty="0"/>
                  <a:t>This continues for a </a:t>
                </a:r>
                <a:r>
                  <a:rPr lang="en-IN" b="1" dirty="0"/>
                  <a:t>fixed number of iterations</a:t>
                </a:r>
                <a:r>
                  <a:rPr lang="en-IN" dirty="0"/>
                  <a:t> or until convergence(between ideal line and predicted line).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DEC489-DECD-F572-F31B-1761762781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59902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92FE9-01A9-C424-711D-A1202E4DB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4: </a:t>
            </a:r>
            <a:r>
              <a:rPr lang="en-IN" dirty="0"/>
              <a:t>Model Selection (Consensus Maximization)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78DE65-9622-57A4-022E-4F50E272B0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/>
              <a:lstStyle/>
              <a:p>
                <a:pPr marL="36900" indent="0">
                  <a:buNone/>
                </a:pPr>
                <a:r>
                  <a:rPr lang="en-IN" dirty="0"/>
                  <a:t>Among all candidate models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sepChr m:val=",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  <m:e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ar-AE" dirty="0"/>
                  <a:t>:</a:t>
                </a:r>
              </a:p>
              <a:p>
                <a:r>
                  <a:rPr lang="en-IN" dirty="0"/>
                  <a:t>Select the model with the </a:t>
                </a:r>
                <a:r>
                  <a:rPr lang="en-IN" b="1" dirty="0"/>
                  <a:t>largest consensus set.</a:t>
                </a:r>
                <a:endParaRPr lang="en-IN" dirty="0"/>
              </a:p>
              <a:p>
                <a:r>
                  <a:rPr lang="en-IN" dirty="0"/>
                  <a:t>Optionally refit the model using </a:t>
                </a:r>
                <a:r>
                  <a:rPr lang="en-IN" b="1" dirty="0"/>
                  <a:t>all inliers in that consensus set.</a:t>
                </a:r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78DE65-9622-57A4-022E-4F50E272B0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87855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4F236-9D20-E6C8-1718-B1498D6C6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</a:t>
            </a:r>
            <a:r>
              <a:rPr lang="en-IN" dirty="0"/>
              <a:t>Convergence 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5CE0B5-29A3-98DF-5ACA-A73E011EAD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/>
              <a:lstStyle/>
              <a:p>
                <a:pPr marL="36900" indent="0">
                  <a:buNone/>
                </a:pPr>
                <a:r>
                  <a:rPr lang="en-IN" dirty="0"/>
                  <a:t>If successive models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are nearly identical</a:t>
                </a:r>
                <a:br>
                  <a:rPr lang="en-IN" dirty="0"/>
                </a:br>
                <a:r>
                  <a:rPr lang="en-IN" dirty="0"/>
                  <a:t>(e.g., small angular or cosine distance between parameter vectors):</a:t>
                </a:r>
              </a:p>
              <a:p>
                <a:r>
                  <a:rPr lang="en-IN" dirty="0"/>
                  <a:t>The algorithm has converged</a:t>
                </a:r>
              </a:p>
              <a:p>
                <a:r>
                  <a:rPr lang="en-IN" dirty="0"/>
                  <a:t>The inlier set is stable</a:t>
                </a:r>
              </a:p>
              <a:p>
                <a:r>
                  <a:rPr lang="en-IN" dirty="0"/>
                  <a:t>Outliers have been effectively ignored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5CE0B5-29A3-98DF-5ACA-A73E011EAD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83535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0EB2C-C50C-B1B5-3653-BBCA7143E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Finally…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AE3D71-A610-6746-2B30-D7F6C8B426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/>
              <a:lstStyle/>
              <a:p>
                <a:pPr marL="36900" indent="0">
                  <a:buNone/>
                </a:pPr>
                <a:r>
                  <a:rPr lang="en-IN" dirty="0"/>
                  <a:t>The final model trained on the </a:t>
                </a:r>
                <a:r>
                  <a:rPr lang="en-IN" b="1" dirty="0"/>
                  <a:t>largest consensus (inlier) set</a:t>
                </a:r>
                <a:r>
                  <a:rPr lang="en-IN" dirty="0"/>
                  <a:t> is:</a:t>
                </a:r>
              </a:p>
              <a:p>
                <a:pPr marL="36900" indent="0">
                  <a:buNone/>
                </a:pPr>
                <a:endParaRPr lang="en-IN" dirty="0"/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ar-AE" dirty="0"/>
              </a:p>
              <a:p>
                <a:pPr marL="3690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N" dirty="0"/>
                  <a:t>is </a:t>
                </a:r>
                <a:r>
                  <a:rPr lang="en-IN" b="1" dirty="0"/>
                  <a:t>robust to outliers</a:t>
                </a:r>
                <a:endParaRPr lang="en-IN" dirty="0"/>
              </a:p>
              <a:p>
                <a:pPr marL="36900" indent="0">
                  <a:buNone/>
                </a:pPr>
                <a:r>
                  <a:rPr lang="en-IN" dirty="0"/>
                  <a:t>Outliers no longer dominate the solution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AE3D71-A610-6746-2B30-D7F6C8B426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88876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C0A09-924E-3236-C768-076872C3B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effectLst/>
              </a:rPr>
              <a:t>What Is Actually Required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1E2D0-E539-95D0-9803-F885E030A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effectLst/>
              </a:rPr>
              <a:t>For decision-making and evaluation, we need </a:t>
            </a:r>
            <a:r>
              <a:rPr lang="en-US" b="1" dirty="0">
                <a:effectLst/>
              </a:rPr>
              <a:t>posterior probabilities</a:t>
            </a:r>
            <a:r>
              <a:rPr lang="en-IN" dirty="0">
                <a:effectLst/>
              </a:rPr>
              <a:t>:</a:t>
            </a:r>
          </a:p>
          <a:p>
            <a:endParaRPr lang="en-IN" dirty="0">
              <a:effectLst/>
            </a:endParaRPr>
          </a:p>
          <a:p>
            <a:pPr marL="36900" indent="0" algn="ctr">
              <a:buNone/>
            </a:pPr>
            <a:r>
              <a:rPr lang="en-IN" sz="24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P(y</a:t>
            </a:r>
            <a:r>
              <a:rPr lang="en-IN" sz="2400" baseline="-25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q</a:t>
            </a:r>
            <a:r>
              <a:rPr lang="en-IN" sz="24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= 1 | x</a:t>
            </a:r>
            <a:r>
              <a:rPr lang="en-IN" sz="2400" baseline="-25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q</a:t>
            </a:r>
            <a:r>
              <a:rPr lang="en-IN" sz="24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),  P(y</a:t>
            </a:r>
            <a:r>
              <a:rPr lang="en-IN" sz="2400" baseline="-25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q</a:t>
            </a:r>
            <a:r>
              <a:rPr lang="en-IN" sz="24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= 0 | x</a:t>
            </a:r>
            <a:r>
              <a:rPr lang="en-IN" sz="2400" baseline="-25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q</a:t>
            </a:r>
            <a:r>
              <a:rPr lang="en-IN" sz="24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marL="36900" indent="0">
              <a:buNone/>
            </a:pPr>
            <a:r>
              <a:rPr lang="en-IN" dirty="0">
                <a:effectLst/>
              </a:rPr>
              <a:t>	</a:t>
            </a:r>
            <a:br>
              <a:rPr lang="en-IN" dirty="0">
                <a:effectLst/>
              </a:rPr>
            </a:br>
            <a:r>
              <a:rPr lang="en-IN" dirty="0">
                <a:effectLst/>
              </a:rPr>
              <a:t>	with the constraint:</a:t>
            </a:r>
          </a:p>
          <a:p>
            <a:pPr marL="36900" indent="0">
              <a:buNone/>
            </a:pPr>
            <a:endParaRPr lang="en-IN" dirty="0">
              <a:effectLst/>
            </a:endParaRPr>
          </a:p>
          <a:p>
            <a:pPr marL="36900" indent="0" algn="ctr">
              <a:buNone/>
            </a:pPr>
            <a:r>
              <a:rPr lang="en-IN" sz="24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P(y</a:t>
            </a:r>
            <a:r>
              <a:rPr lang="en-IN" sz="2400" baseline="-25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q</a:t>
            </a:r>
            <a:r>
              <a:rPr lang="en-IN" sz="24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=1 | x</a:t>
            </a:r>
            <a:r>
              <a:rPr lang="en-IN" sz="2400" baseline="-25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q</a:t>
            </a:r>
            <a:r>
              <a:rPr lang="en-IN" sz="24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) + P(y</a:t>
            </a:r>
            <a:r>
              <a:rPr lang="en-IN" sz="2400" baseline="-25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q</a:t>
            </a:r>
            <a:r>
              <a:rPr lang="en-IN" sz="24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=0 | x</a:t>
            </a:r>
            <a:r>
              <a:rPr lang="en-IN" sz="2400" baseline="-25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q</a:t>
            </a:r>
            <a:r>
              <a:rPr lang="en-IN" sz="24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) = 1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39086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B9ED4-777F-05CB-2242-9D2D12830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589B5-E3CE-1181-F163-699C626A8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Section Summary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C225A-08DE-C5D1-914C-C4D95A26C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36900" indent="0" algn="ctr">
              <a:buNone/>
            </a:pPr>
            <a:r>
              <a:rPr lang="en-IN" sz="2800" dirty="0"/>
              <a:t>Least squares minimizes error to all points, including outliers.</a:t>
            </a:r>
          </a:p>
          <a:p>
            <a:pPr marL="36900" indent="0" algn="ctr">
              <a:buNone/>
            </a:pPr>
            <a:r>
              <a:rPr lang="en-IN" sz="2800" dirty="0"/>
              <a:t> RANSAC maximizes agreement among most points.</a:t>
            </a:r>
          </a:p>
          <a:p>
            <a:pPr marL="36900" indent="0" algn="ctr">
              <a:buNone/>
            </a:pPr>
            <a:r>
              <a:rPr lang="en-IN" sz="2800" dirty="0"/>
              <a:t>Robustness comes from ignoring inconsistent data, not fitting it better. </a:t>
            </a:r>
          </a:p>
          <a:p>
            <a:pPr marL="36900" indent="0" algn="ctr">
              <a:buNone/>
            </a:pPr>
            <a:r>
              <a:rPr lang="en-IN" sz="2800" dirty="0"/>
              <a:t>RANSAC trades determinism for robustness</a:t>
            </a:r>
          </a:p>
        </p:txBody>
      </p:sp>
    </p:spTree>
    <p:extLst>
      <p:ext uri="{BB962C8B-B14F-4D97-AF65-F5344CB8AC3E}">
        <p14:creationId xmlns:p14="http://schemas.microsoft.com/office/powerpoint/2010/main" val="31650007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89E8B-0DDC-9165-FF74-EA2E41F90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52DAE-8C24-DDFD-42D7-419BDE433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800" dirty="0">
                <a:latin typeface="Bahnschrift" panose="020B0502040204020203" pitchFamily="34" charset="0"/>
              </a:rPr>
              <a:t>Productionizing a Model</a:t>
            </a:r>
            <a:endParaRPr lang="en-IN" sz="4800" dirty="0">
              <a:latin typeface="Bahnschrift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6E7AB-2A4C-4777-4136-420BAF715F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>
            <a:noAutofit/>
          </a:bodyPr>
          <a:lstStyle/>
          <a:p>
            <a:r>
              <a:rPr lang="en-US" sz="2400" dirty="0"/>
              <a:t>What does that mean?</a:t>
            </a:r>
          </a:p>
          <a:p>
            <a:r>
              <a:rPr lang="en-US" sz="2400" dirty="0"/>
              <a:t>Training vs Runtime</a:t>
            </a:r>
          </a:p>
          <a:p>
            <a:r>
              <a:rPr lang="en-US" sz="2400" dirty="0"/>
              <a:t>Framework vs Custom</a:t>
            </a:r>
          </a:p>
          <a:p>
            <a:r>
              <a:rPr lang="en-US" sz="2400" dirty="0"/>
              <a:t>High-Throughput Production Systems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7699715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28B33-1364-14DB-75A1-64DF8B679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Productionization?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C62DD-2319-1254-C0AA-DE444B746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36900" indent="0" algn="ctr">
              <a:buNone/>
            </a:pPr>
            <a:r>
              <a:rPr lang="en-IN" b="1" dirty="0">
                <a:effectLst/>
              </a:rPr>
              <a:t>Productionizing</a:t>
            </a:r>
            <a:r>
              <a:rPr lang="en-IN" dirty="0">
                <a:effectLst/>
              </a:rPr>
              <a:t> is the process of taking a trained machine learning model and making it usable in a real system to serve predictions reliably, efficiently, and at scale.</a:t>
            </a:r>
          </a:p>
        </p:txBody>
      </p:sp>
    </p:spTree>
    <p:extLst>
      <p:ext uri="{BB962C8B-B14F-4D97-AF65-F5344CB8AC3E}">
        <p14:creationId xmlns:p14="http://schemas.microsoft.com/office/powerpoint/2010/main" val="38174583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92623-AD21-BD35-ADF0-56E2F86D6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Flow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FB334-971C-BC5C-0CBC-CC3D9E541A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Training phase (offline):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4A9DDB-A4D4-623E-437F-D9A03EE704E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36900" indent="0">
                  <a:buNone/>
                </a:pPr>
                <a:endParaRPr lang="en-IN" i="1" dirty="0">
                  <a:latin typeface="Cambria Math" panose="02040503050406030204" pitchFamily="18" charset="0"/>
                </a:endParaRP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r>
                        <a:rPr lang="en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𝑀𝑜𝑑𝑒𝑙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𝑃𝑒𝑟𝑓𝑜𝑟𝑚𝑎𝑛𝑐𝑒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𝑀𝑒𝑡𝑟𝑖𝑐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IN" dirty="0"/>
              </a:p>
              <a:p>
                <a:r>
                  <a:rPr lang="en-IN" dirty="0"/>
                  <a:t>Data is static or historical</a:t>
                </a:r>
              </a:p>
              <a:p>
                <a:r>
                  <a:rPr lang="en-IN" dirty="0"/>
                  <a:t>Objective: optimize loss (log-loss, MSE, accuracy, etc.)</a:t>
                </a:r>
              </a:p>
              <a:p>
                <a:r>
                  <a:rPr lang="en-IN" dirty="0"/>
                  <a:t>Computational cost is acceptable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4A9DDB-A4D4-623E-437F-D9A03EE704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6EC6C8-ABA1-5CD0-CC83-16B95A8500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Runtime / Inference phase (online):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68796A8-8FCC-BE2F-8587-0338D867248D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/>
              <a:lstStyle/>
              <a:p>
                <a:pPr marL="36900" indent="0">
                  <a:buNone/>
                </a:pPr>
                <a:endParaRPr lang="en-IN" i="1" dirty="0">
                  <a:latin typeface="Cambria Math" panose="02040503050406030204" pitchFamily="18" charset="0"/>
                </a:endParaRP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36900" indent="0">
                  <a:buNone/>
                </a:pPr>
                <a:endParaRPr lang="en-IN" dirty="0"/>
              </a:p>
              <a:p>
                <a:r>
                  <a:rPr lang="en-IN" dirty="0"/>
                  <a:t>Inputs arrive one at a time or in streams</a:t>
                </a:r>
              </a:p>
              <a:p>
                <a:r>
                  <a:rPr lang="en-IN" dirty="0"/>
                  <a:t>Objective: </a:t>
                </a:r>
                <a:r>
                  <a:rPr lang="en-IN" b="1" dirty="0"/>
                  <a:t>low latency, high availability</a:t>
                </a:r>
                <a:endParaRPr lang="en-IN" dirty="0"/>
              </a:p>
              <a:p>
                <a:r>
                  <a:rPr lang="en-IN" dirty="0"/>
                  <a:t>No training happens here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68796A8-8FCC-BE2F-8587-0338D86724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98609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00912-AF91-695D-FFE3-90EEE2A06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vs Runtime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50CA4B2-A0FB-3355-EAC2-3966370EDF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7398143"/>
              </p:ext>
            </p:extLst>
          </p:nvPr>
        </p:nvGraphicFramePr>
        <p:xfrm>
          <a:off x="914400" y="2664301"/>
          <a:ext cx="10353675" cy="2194560"/>
        </p:xfrm>
        <a:graphic>
          <a:graphicData uri="http://schemas.openxmlformats.org/drawingml/2006/table">
            <a:tbl>
              <a:tblPr/>
              <a:tblGrid>
                <a:gridCol w="3451225">
                  <a:extLst>
                    <a:ext uri="{9D8B030D-6E8A-4147-A177-3AD203B41FA5}">
                      <a16:colId xmlns:a16="http://schemas.microsoft.com/office/drawing/2014/main" val="4248661149"/>
                    </a:ext>
                  </a:extLst>
                </a:gridCol>
                <a:gridCol w="3451225">
                  <a:extLst>
                    <a:ext uri="{9D8B030D-6E8A-4147-A177-3AD203B41FA5}">
                      <a16:colId xmlns:a16="http://schemas.microsoft.com/office/drawing/2014/main" val="148413635"/>
                    </a:ext>
                  </a:extLst>
                </a:gridCol>
                <a:gridCol w="3451225">
                  <a:extLst>
                    <a:ext uri="{9D8B030D-6E8A-4147-A177-3AD203B41FA5}">
                      <a16:colId xmlns:a16="http://schemas.microsoft.com/office/drawing/2014/main" val="18774761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Aspect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Training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Runtime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2027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Data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Large batches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Single query or small batch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671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Latency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Not critical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Extremely important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07353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Compute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Heavy (CPU/GPU)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Lightweight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5723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Updates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Frequent parameter updates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No parameter updates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2049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Environment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Offline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Production box / server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7883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73989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59CC5-7CE9-9BE4-0FBF-F62E47E8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Model Runnable in Production</a:t>
            </a:r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AD8CD11-77AC-552B-2A95-AADA8E37DB21}"/>
              </a:ext>
            </a:extLst>
          </p:cNvPr>
          <p:cNvSpPr/>
          <p:nvPr/>
        </p:nvSpPr>
        <p:spPr>
          <a:xfrm>
            <a:off x="1034980" y="3054699"/>
            <a:ext cx="5496449" cy="26226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E327C-E8C7-2E3D-99F6-735409750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sz="2400" b="1" dirty="0"/>
              <a:t>Option 1: Framework Based Deployment(scikit-learn)</a:t>
            </a:r>
          </a:p>
          <a:p>
            <a:pPr marL="36900" indent="0">
              <a:buNone/>
            </a:pPr>
            <a:r>
              <a:rPr lang="en-IN" dirty="0"/>
              <a:t>This is the most common approach for prototypes and medium-scale systems.</a:t>
            </a:r>
          </a:p>
          <a:p>
            <a:pPr marL="36900" indent="0">
              <a:buNone/>
            </a:pPr>
            <a:r>
              <a:rPr lang="en-IN" dirty="0"/>
              <a:t>Step 1: Train the Model</a:t>
            </a:r>
          </a:p>
          <a:p>
            <a:pPr marL="414000" lvl="1" indent="0">
              <a:buNone/>
            </a:pPr>
            <a:r>
              <a:rPr lang="en-IN" sz="2000" dirty="0">
                <a:solidFill>
                  <a:srgbClr val="00B0F0"/>
                </a:solidFill>
              </a:rPr>
              <a:t>from</a:t>
            </a:r>
            <a:r>
              <a:rPr lang="en-IN" sz="2000" dirty="0"/>
              <a:t> sklearn </a:t>
            </a:r>
            <a:r>
              <a:rPr lang="en-IN" sz="2000" dirty="0">
                <a:solidFill>
                  <a:srgbClr val="00B0F0"/>
                </a:solidFill>
              </a:rPr>
              <a:t>import</a:t>
            </a:r>
            <a:r>
              <a:rPr lang="en-IN" sz="2000" dirty="0"/>
              <a:t> svm, datasets</a:t>
            </a:r>
          </a:p>
          <a:p>
            <a:pPr marL="414000" lvl="1" indent="0">
              <a:buNone/>
            </a:pPr>
            <a:r>
              <a:rPr lang="en-IN" sz="2000" dirty="0"/>
              <a:t>iris = datasets.load_iris()</a:t>
            </a:r>
          </a:p>
          <a:p>
            <a:pPr marL="414000" lvl="1" indent="0">
              <a:buNone/>
            </a:pPr>
            <a:r>
              <a:rPr lang="en-IN" sz="2000" dirty="0"/>
              <a:t>X, y = iris.data, iris.target</a:t>
            </a:r>
          </a:p>
          <a:p>
            <a:pPr marL="414000" lvl="1" indent="0">
              <a:buNone/>
            </a:pPr>
            <a:endParaRPr lang="en-IN" sz="2000" dirty="0"/>
          </a:p>
          <a:p>
            <a:pPr marL="414000" lvl="1" indent="0">
              <a:buNone/>
            </a:pPr>
            <a:r>
              <a:rPr lang="en-IN" sz="2000" dirty="0"/>
              <a:t>clf = svm.SVC(kernel='</a:t>
            </a:r>
            <a:r>
              <a:rPr lang="en-IN" sz="2000" dirty="0">
                <a:solidFill>
                  <a:srgbClr val="00B050"/>
                </a:solidFill>
              </a:rPr>
              <a:t>rbf</a:t>
            </a:r>
            <a:r>
              <a:rPr lang="en-IN" sz="2000" dirty="0"/>
              <a:t>’)</a:t>
            </a:r>
          </a:p>
          <a:p>
            <a:pPr marL="414000" lvl="1" indent="0">
              <a:buNone/>
            </a:pPr>
            <a:r>
              <a:rPr lang="en-IN" sz="2000" dirty="0"/>
              <a:t>clf.fit(X, y)</a:t>
            </a:r>
          </a:p>
        </p:txBody>
      </p:sp>
    </p:spTree>
    <p:extLst>
      <p:ext uri="{BB962C8B-B14F-4D97-AF65-F5344CB8AC3E}">
        <p14:creationId xmlns:p14="http://schemas.microsoft.com/office/powerpoint/2010/main" val="8159876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F795A-EA3E-BDAA-E2FE-82D41D3E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2: Persist (Serialize) the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24724B-D22E-5228-3B10-BC196F31A00E}"/>
              </a:ext>
            </a:extLst>
          </p:cNvPr>
          <p:cNvSpPr/>
          <p:nvPr/>
        </p:nvSpPr>
        <p:spPr>
          <a:xfrm>
            <a:off x="913795" y="2540000"/>
            <a:ext cx="4401783" cy="1258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9DB850-9B8E-0424-E2EA-5D1A40A06262}"/>
              </a:ext>
            </a:extLst>
          </p:cNvPr>
          <p:cNvSpPr/>
          <p:nvPr/>
        </p:nvSpPr>
        <p:spPr>
          <a:xfrm>
            <a:off x="913795" y="4230356"/>
            <a:ext cx="4401783" cy="1436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0D26C-0CBB-939E-77B9-1E6A9EF19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IN" b="1" dirty="0"/>
              <a:t>Purpose:</a:t>
            </a:r>
            <a:r>
              <a:rPr lang="en-IN" dirty="0"/>
              <a:t> Save the trained model so it can be reused later without retraining.</a:t>
            </a:r>
          </a:p>
          <a:p>
            <a:pPr marL="36900" indent="0">
              <a:buNone/>
            </a:pPr>
            <a:r>
              <a:rPr lang="en-IN" dirty="0"/>
              <a:t>Using pickle.</a:t>
            </a:r>
            <a:br>
              <a:rPr lang="en-IN" dirty="0"/>
            </a:br>
            <a:r>
              <a:rPr lang="en-IN" dirty="0">
                <a:solidFill>
                  <a:srgbClr val="0070C0"/>
                </a:solidFill>
              </a:rPr>
              <a:t>import</a:t>
            </a:r>
            <a:r>
              <a:rPr lang="en-IN" dirty="0"/>
              <a:t> pickle</a:t>
            </a:r>
          </a:p>
          <a:p>
            <a:pPr marL="36900" indent="0">
              <a:buNone/>
            </a:pPr>
            <a:r>
              <a:rPr lang="en-IN" dirty="0"/>
              <a:t>s = pickle.dumps(clf)</a:t>
            </a:r>
          </a:p>
          <a:p>
            <a:pPr marL="36900" indent="0">
              <a:buNone/>
            </a:pPr>
            <a:r>
              <a:rPr lang="en-IN" dirty="0"/>
              <a:t>clf2 = pickle.loads(s)</a:t>
            </a:r>
          </a:p>
          <a:p>
            <a:pPr marL="36900" indent="0">
              <a:buNone/>
            </a:pPr>
            <a:r>
              <a:rPr lang="en-IN" dirty="0"/>
              <a:t>Using joblib (recommended for large models)</a:t>
            </a:r>
          </a:p>
          <a:p>
            <a:pPr marL="36900" indent="0">
              <a:buNone/>
            </a:pPr>
            <a:r>
              <a:rPr lang="en-IN" dirty="0">
                <a:solidFill>
                  <a:srgbClr val="0070C0"/>
                </a:solidFill>
              </a:rPr>
              <a:t>import</a:t>
            </a:r>
            <a:r>
              <a:rPr lang="en-IN" dirty="0"/>
              <a:t> joblib</a:t>
            </a:r>
          </a:p>
          <a:p>
            <a:pPr marL="36900" indent="0">
              <a:buNone/>
            </a:pPr>
            <a:r>
              <a:rPr lang="en-IN" dirty="0"/>
              <a:t>joblib.dump(clf, </a:t>
            </a:r>
            <a:r>
              <a:rPr lang="en-IN" dirty="0">
                <a:solidFill>
                  <a:srgbClr val="00B050"/>
                </a:solidFill>
              </a:rPr>
              <a:t>'model.pkl</a:t>
            </a:r>
            <a:r>
              <a:rPr lang="en-IN" dirty="0"/>
              <a:t>’)</a:t>
            </a:r>
          </a:p>
          <a:p>
            <a:pPr marL="36900" indent="0">
              <a:buNone/>
            </a:pPr>
            <a:r>
              <a:rPr lang="en-IN" dirty="0"/>
              <a:t>clf = joblib.load(</a:t>
            </a:r>
            <a:r>
              <a:rPr lang="en-IN" dirty="0">
                <a:solidFill>
                  <a:srgbClr val="00B050"/>
                </a:solidFill>
              </a:rPr>
              <a:t>'model.pkl</a:t>
            </a:r>
            <a:r>
              <a:rPr lang="en-IN" dirty="0"/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12089507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14290-8D3E-3B6C-46A8-12578360F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3: Load Model in Production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90DFE-9432-A89D-9536-AF8360C1E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IN" dirty="0"/>
              <a:t>Model file stored on disk (HDD/SSD).</a:t>
            </a:r>
          </a:p>
          <a:p>
            <a:r>
              <a:rPr lang="en-IN" dirty="0"/>
              <a:t>Loaded into RAM once at service startup.</a:t>
            </a:r>
          </a:p>
          <a:p>
            <a:r>
              <a:rPr lang="en-IN" dirty="0"/>
              <a:t>Used repeatedly for inference.</a:t>
            </a:r>
          </a:p>
        </p:txBody>
      </p:sp>
    </p:spTree>
    <p:extLst>
      <p:ext uri="{BB962C8B-B14F-4D97-AF65-F5344CB8AC3E}">
        <p14:creationId xmlns:p14="http://schemas.microsoft.com/office/powerpoint/2010/main" val="4964808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92DFB-595D-38E7-9DD1-8DFDFDA8E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Based: Pros and Cons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A278AD-06DC-F3F6-0709-27A3D64242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D2089F-8814-FDB6-733E-BAE807ED0D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lang="en-IN" dirty="0"/>
              <a:t>Simple.</a:t>
            </a:r>
          </a:p>
          <a:p>
            <a:r>
              <a:rPr lang="en-IN" dirty="0"/>
              <a:t>Fast to implement.</a:t>
            </a:r>
          </a:p>
          <a:p>
            <a:r>
              <a:rPr lang="en-IN" dirty="0"/>
              <a:t>Minimal engineering effort.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4A83221-732C-3865-5406-CC220C581D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Cons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D698DA-F072-E5C7-939D-3DD01BBD955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anchor="ctr"/>
          <a:lstStyle/>
          <a:p>
            <a:r>
              <a:rPr lang="en-IN" dirty="0"/>
              <a:t>Python overhead.</a:t>
            </a:r>
          </a:p>
          <a:p>
            <a:r>
              <a:rPr lang="en-IN" dirty="0"/>
              <a:t>Higher latency.</a:t>
            </a:r>
          </a:p>
          <a:p>
            <a:r>
              <a:rPr lang="en-IN" dirty="0"/>
              <a:t>Not ideal for real-time, high-throughput systems</a:t>
            </a:r>
          </a:p>
        </p:txBody>
      </p:sp>
    </p:spTree>
    <p:extLst>
      <p:ext uri="{BB962C8B-B14F-4D97-AF65-F5344CB8AC3E}">
        <p14:creationId xmlns:p14="http://schemas.microsoft.com/office/powerpoint/2010/main" val="39748866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706D8-F83A-6F10-9E9E-21EA803C7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Custom Implementation </a:t>
            </a:r>
            <a:br>
              <a:rPr lang="en-IN" dirty="0"/>
            </a:br>
            <a:r>
              <a:rPr lang="en-IN" dirty="0"/>
              <a:t>(Performance-Critical Systems)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D435C-2318-1565-80BF-BE9C667AF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36900" indent="0">
              <a:buNone/>
            </a:pPr>
            <a:r>
              <a:rPr lang="en-IN" dirty="0"/>
              <a:t>Used when:</a:t>
            </a:r>
          </a:p>
          <a:p>
            <a:pPr lvl="2"/>
            <a:r>
              <a:rPr lang="en-IN" sz="2000" dirty="0"/>
              <a:t>Latency must be in microseconds</a:t>
            </a:r>
          </a:p>
          <a:p>
            <a:pPr lvl="2"/>
            <a:r>
              <a:rPr lang="en-IN" sz="2000" dirty="0"/>
              <a:t>Throughput is extremely high</a:t>
            </a:r>
          </a:p>
          <a:p>
            <a:pPr lvl="2"/>
            <a:r>
              <a:rPr lang="en-IN" sz="2000" dirty="0"/>
              <a:t>Python runtime is unacceptable</a:t>
            </a:r>
          </a:p>
          <a:p>
            <a:pPr marL="36900" indent="0">
              <a:buNone/>
            </a:pPr>
            <a:endParaRPr lang="en-IN" b="1" dirty="0"/>
          </a:p>
          <a:p>
            <a:pPr marL="36900" indent="0">
              <a:buNone/>
            </a:pPr>
            <a:r>
              <a:rPr lang="en-IN" b="1" dirty="0"/>
              <a:t>Core Idea:</a:t>
            </a:r>
          </a:p>
          <a:p>
            <a:pPr marL="36900" indent="0" algn="ctr">
              <a:buNone/>
            </a:pPr>
            <a:r>
              <a:rPr lang="en-IN" i="1" dirty="0"/>
              <a:t>Instead of shipping the entire ML framework, you </a:t>
            </a:r>
            <a:r>
              <a:rPr lang="en-IN" b="1" i="1" dirty="0"/>
              <a:t>extract model parameters</a:t>
            </a:r>
            <a:r>
              <a:rPr lang="en-IN" i="1" dirty="0"/>
              <a:t> and reimplement inference manually.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29888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D3066-6142-FE5A-5D0A-9987205A4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effectLst/>
              </a:rPr>
              <a:t>Probabilistic Models (Naïve Bayes)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0A3E9A-CE84-EC0E-9F68-A642E2AA84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N" dirty="0">
                    <a:effectLst/>
                  </a:rPr>
                  <a:t>Naïve Bayes directly estimates probabilities:</a:t>
                </a:r>
              </a:p>
              <a:p>
                <a:pPr marL="36900" indent="0">
                  <a:buNone/>
                </a:pPr>
                <a:endParaRPr lang="en-IN" dirty="0">
                  <a:effectLst/>
                </a:endParaRP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IV_mathan">
                          <a:effectLst/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x-IV_mathan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x-IV_mathan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IV_mathan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x-IV_mathan">
                              <a:effectLst/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x-IV_mathan" i="1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x-IV_mathan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x-IV_mathan">
                          <a:effectLst/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x-IV_mathan">
                          <a:effectLst/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x-IV_mathan" i="1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x-IV_mathan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IV_mathan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x-IV_mathan">
                              <a:effectLst/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x-IV_mathan"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x-IV_mathan" i="1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x-IV_mathan">
                          <a:effectLst/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x-IV_mathan" i="1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x-IV_mathan">
                          <a:effectLst/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x-IV_mathan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x-IV_mathan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IV_mathan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x-IV_mathan">
                              <a:effectLst/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x-IV_mathan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x-IV_mathan">
                          <a:effectLst/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x-IV_mathan">
                          <a:effectLst/>
                          <a:latin typeface="Cambria Math" panose="02040503050406030204" pitchFamily="18" charset="0"/>
                        </a:rPr>
                        <m:t>)×</m:t>
                      </m:r>
                      <m:nary>
                        <m:naryPr>
                          <m:chr m:val="∏"/>
                          <m:ctrlPr>
                            <a:rPr lang="x-IV_mathan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x-IV_mathan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x-IV_mathan"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x-IV_mathan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x-IV_mathan"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r>
                            <a:rPr lang="x-IV_mathan"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x-IV_mathan"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x-IV_mathan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IV_mathan"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x-IV_mathan">
                                  <a:effectLst/>
                                  <a:latin typeface="Cambria Math" panose="02040503050406030204" pitchFamily="18" charset="0"/>
                                </a:rPr>
                                <m:t>𝑞𝑖</m:t>
                              </m:r>
                            </m:sub>
                          </m:sSub>
                          <m:r>
                            <a:rPr lang="x-IV_mathan">
                              <a:effectLst/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x-IV_mathan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x-IV_mathan"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x-IV_mathan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x-IV_mathan"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x-IV_mathan" dirty="0">
                  <a:effectLst/>
                </a:endParaRP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IV_mathan">
                          <a:effectLst/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x-IV_mathan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x-IV_mathan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IV_mathan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x-IV_mathan">
                              <a:effectLst/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x-IV_mathan" i="1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x-IV_mathan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x-IV_mathan">
                          <a:effectLst/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x-IV_mathan">
                          <a:effectLst/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x-IV_mathan" i="1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x-IV_mathan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IV_mathan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x-IV_mathan">
                              <a:effectLst/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x-IV_mathan"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x-IV_mathan" i="1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x-IV_mathan">
                          <a:effectLst/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x-IV_mathan" i="1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x-IV_mathan">
                          <a:effectLst/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x-IV_mathan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x-IV_mathan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IV_mathan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x-IV_mathan">
                              <a:effectLst/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x-IV_mathan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x-IV_mathan">
                          <a:effectLst/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x-IV_mathan">
                          <a:effectLst/>
                          <a:latin typeface="Cambria Math" panose="02040503050406030204" pitchFamily="18" charset="0"/>
                        </a:rPr>
                        <m:t>)×</m:t>
                      </m:r>
                      <m:nary>
                        <m:naryPr>
                          <m:chr m:val="∏"/>
                          <m:ctrlPr>
                            <a:rPr lang="x-IV_mathan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x-IV_mathan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x-IV_mathan"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x-IV_mathan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x-IV_mathan"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r>
                            <a:rPr lang="x-IV_mathan"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x-IV_mathan"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x-IV_mathan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IV_mathan"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x-IV_mathan">
                                  <a:effectLst/>
                                  <a:latin typeface="Cambria Math" panose="02040503050406030204" pitchFamily="18" charset="0"/>
                                </a:rPr>
                                <m:t>𝑞𝑖</m:t>
                              </m:r>
                            </m:sub>
                          </m:sSub>
                          <m:r>
                            <a:rPr lang="x-IV_mathan">
                              <a:effectLst/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x-IV_mathan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x-IV_mathan"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x-IV_mathan"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x-IV_mathan"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x-IV_mathan" dirty="0">
                  <a:effectLst/>
                </a:endParaRPr>
              </a:p>
              <a:p>
                <a:pPr marL="36900" indent="0">
                  <a:buNone/>
                </a:pPr>
                <a:r>
                  <a:rPr lang="en-IN" dirty="0">
                    <a:effectLst/>
                  </a:rPr>
                  <a:t>Decision rule:</a:t>
                </a:r>
              </a:p>
              <a:p>
                <a:pPr marL="36900" indent="0">
                  <a:buNone/>
                </a:pPr>
                <a:r>
                  <a:rPr lang="en-IN" dirty="0">
                    <a:effectLst/>
                  </a:rPr>
                  <a:t>						</a:t>
                </a:r>
                <a14:m>
                  <m:oMath xmlns:m="http://schemas.openxmlformats.org/officeDocument/2006/math">
                    <m:r>
                      <a:rPr lang="en-IN">
                        <a:effectLst/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>
                                <a:effectLst/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>
                                <a:effectLst/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lang="en-IN"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sSub>
                          <m:sSubPr>
                            <m:ctrlP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>
                                <a:effectLst/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  <m:r>
                      <a:rPr lang="en-IN">
                        <a:effectLst/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IN">
                        <a:effectLst/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>
                                <a:effectLst/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>
                                <a:effectLst/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lang="en-IN"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sSub>
                          <m:sSubPr>
                            <m:ctrlP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>
                                <a:effectLst/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effectLst/>
                  </a:rPr>
                  <a:t> -&gt; Class 1</a:t>
                </a:r>
                <a:endParaRPr lang="en-IN" dirty="0">
                  <a:effectLst/>
                </a:endParaRP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0A3E9A-CE84-EC0E-9F68-A642E2AA84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16412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F2E15-15BF-C415-2305-7FB7C3305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Parameter Storage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62EF4A-C8BC-7103-E165-440BD3017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/>
              <a:lstStyle/>
              <a:p>
                <a:pPr marL="36900" indent="0">
                  <a:buNone/>
                </a:pPr>
                <a:r>
                  <a:rPr lang="en-IN" dirty="0"/>
                  <a:t>You store:</a:t>
                </a:r>
              </a:p>
              <a:p>
                <a:pPr lvl="2"/>
                <a:r>
                  <a:rPr lang="en-IN" sz="2000" dirty="0"/>
                  <a:t>Logistic regression weights </a:t>
                </a:r>
                <a14:m>
                  <m:oMath xmlns:m="http://schemas.openxmlformats.org/officeDocument/2006/math">
                    <m:r>
                      <a:rPr lang="en-IN" sz="20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IN" sz="2000" dirty="0"/>
              </a:p>
              <a:p>
                <a:pPr lvl="2"/>
                <a:r>
                  <a:rPr lang="en-IN" sz="2000" dirty="0"/>
                  <a:t>Tree split thresholds</a:t>
                </a:r>
              </a:p>
              <a:p>
                <a:pPr lvl="2"/>
                <a:r>
                  <a:rPr lang="en-IN" sz="2000" dirty="0"/>
                  <a:t>Neural network matrices</a:t>
                </a:r>
              </a:p>
              <a:p>
                <a:pPr lvl="2"/>
                <a:r>
                  <a:rPr lang="en-IN" sz="2000" dirty="0"/>
                  <a:t>Calibration parameters (Platt / Isotonic)</a:t>
                </a:r>
              </a:p>
              <a:p>
                <a:pPr marL="36900" indent="0">
                  <a:buNone/>
                </a:pPr>
                <a:r>
                  <a:rPr lang="en-IN" dirty="0"/>
                  <a:t>No training logic is shipped—</a:t>
                </a:r>
                <a:r>
                  <a:rPr lang="en-IN" b="1" dirty="0"/>
                  <a:t>only inference logic</a:t>
                </a:r>
                <a:r>
                  <a:rPr lang="en-IN" dirty="0"/>
                  <a:t>.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62EF4A-C8BC-7103-E165-440BD3017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09992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ADC97-A036-5A0B-7E4F-6BC52EA05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IN" dirty="0"/>
              <a:t>Logistic Regression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39ADF8-53EA-5597-A714-A7F5C69357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36900" indent="0">
                  <a:buNone/>
                </a:pPr>
                <a:r>
                  <a:rPr lang="en-IN" dirty="0"/>
                  <a:t>Prediction: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ar-AE" dirty="0"/>
              </a:p>
              <a:p>
                <a:pPr marL="36900" indent="0">
                  <a:buNone/>
                </a:pPr>
                <a:r>
                  <a:rPr lang="en-IN" dirty="0"/>
                  <a:t>Expanded: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grow m:val="on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𝑞𝑖</m:t>
                          </m:r>
                        </m:sub>
                      </m:sSub>
                    </m:oMath>
                  </m:oMathPara>
                </a14:m>
                <a:endParaRPr lang="ar-AE" dirty="0"/>
              </a:p>
              <a:p>
                <a:pPr marL="36900" indent="0"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IN" dirty="0"/>
                  <a:t>Implementation details:</a:t>
                </a:r>
              </a:p>
              <a:p>
                <a:pPr lvl="7"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IN" dirty="0"/>
                  <a:t>Weights stored in arrays or hash maps</a:t>
                </a:r>
              </a:p>
              <a:p>
                <a:pPr lvl="7"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IN" dirty="0"/>
                  <a:t>Dot product computed in C/C++/Java</a:t>
                </a:r>
              </a:p>
              <a:p>
                <a:pPr lvl="7"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IN" dirty="0"/>
                  <a:t>Sigmoid applied afterward</a:t>
                </a:r>
              </a:p>
              <a:p>
                <a:pPr marL="36900" indent="0"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IN" dirty="0"/>
                  <a:t>Why dictionaries?</a:t>
                </a:r>
              </a:p>
              <a:p>
                <a:pPr lvl="7"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IN" dirty="0"/>
                  <a:t>Sparse features</a:t>
                </a:r>
              </a:p>
              <a:p>
                <a:pPr lvl="7"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IN" dirty="0"/>
                  <a:t>Faster lookup</a:t>
                </a:r>
              </a:p>
              <a:p>
                <a:pPr lvl="7"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IN" dirty="0"/>
                  <a:t>Avoid unnecessary multiplications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39ADF8-53EA-5597-A714-A7F5C69357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57169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8A2D1-65C9-3375-2371-A34F82FD9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3. Decision Trees / Random Forests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138716-4612-31A1-346C-FE23546C2A1F}"/>
              </a:ext>
            </a:extLst>
          </p:cNvPr>
          <p:cNvSpPr/>
          <p:nvPr/>
        </p:nvSpPr>
        <p:spPr>
          <a:xfrm>
            <a:off x="1085222" y="2160396"/>
            <a:ext cx="3720458" cy="2675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7B543-98C2-B331-3D75-FDD6C072D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6900" indent="0">
              <a:buNone/>
            </a:pPr>
            <a:r>
              <a:rPr lang="en-IN" dirty="0"/>
              <a:t>Each tree is converted into nested conditionals:</a:t>
            </a:r>
          </a:p>
          <a:p>
            <a:pPr marL="414000" lvl="1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IN" sz="2000" dirty="0">
                <a:solidFill>
                  <a:srgbClr val="0070C0"/>
                </a:solidFill>
              </a:rPr>
              <a:t>if</a:t>
            </a:r>
            <a:r>
              <a:rPr lang="en-IN" sz="2000" dirty="0"/>
              <a:t> (x[</a:t>
            </a:r>
            <a:r>
              <a:rPr lang="en-IN" sz="2000" dirty="0">
                <a:solidFill>
                  <a:srgbClr val="7030A0"/>
                </a:solidFill>
              </a:rPr>
              <a:t>3</a:t>
            </a:r>
            <a:r>
              <a:rPr lang="en-IN" sz="2000" dirty="0"/>
              <a:t>] &lt;= </a:t>
            </a:r>
            <a:r>
              <a:rPr lang="en-IN" sz="2000" dirty="0">
                <a:solidFill>
                  <a:srgbClr val="7030A0"/>
                </a:solidFill>
              </a:rPr>
              <a:t>2.4</a:t>
            </a:r>
            <a:r>
              <a:rPr lang="en-IN" sz="2000" dirty="0"/>
              <a:t>) {</a:t>
            </a:r>
          </a:p>
          <a:p>
            <a:pPr marL="414000" lvl="1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IN" sz="2000" dirty="0"/>
              <a:t>    </a:t>
            </a:r>
            <a:r>
              <a:rPr lang="en-IN" sz="2000" dirty="0">
                <a:solidFill>
                  <a:srgbClr val="0070C0"/>
                </a:solidFill>
              </a:rPr>
              <a:t>if</a:t>
            </a:r>
            <a:r>
              <a:rPr lang="en-IN" sz="2000" dirty="0"/>
              <a:t> (x[</a:t>
            </a:r>
            <a:r>
              <a:rPr lang="en-IN" sz="2000" dirty="0">
                <a:solidFill>
                  <a:srgbClr val="7030A0"/>
                </a:solidFill>
              </a:rPr>
              <a:t>1</a:t>
            </a:r>
            <a:r>
              <a:rPr lang="en-IN" sz="2000" dirty="0"/>
              <a:t>] &lt;= </a:t>
            </a:r>
            <a:r>
              <a:rPr lang="en-IN" sz="2000" dirty="0">
                <a:solidFill>
                  <a:srgbClr val="7030A0"/>
                </a:solidFill>
              </a:rPr>
              <a:t>1.7</a:t>
            </a:r>
            <a:r>
              <a:rPr lang="en-IN" sz="2000" dirty="0"/>
              <a:t>) </a:t>
            </a:r>
            <a:r>
              <a:rPr lang="en-IN" sz="2000" dirty="0">
                <a:solidFill>
                  <a:srgbClr val="0070C0"/>
                </a:solidFill>
              </a:rPr>
              <a:t>return</a:t>
            </a:r>
            <a:r>
              <a:rPr lang="en-IN" sz="2000" dirty="0"/>
              <a:t> </a:t>
            </a:r>
            <a:r>
              <a:rPr lang="en-IN" sz="2000" dirty="0">
                <a:solidFill>
                  <a:srgbClr val="7030A0"/>
                </a:solidFill>
              </a:rPr>
              <a:t>0.12</a:t>
            </a:r>
            <a:r>
              <a:rPr lang="en-IN" sz="2000" dirty="0"/>
              <a:t>;</a:t>
            </a:r>
          </a:p>
          <a:p>
            <a:pPr marL="414000" lvl="1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IN" sz="2000" dirty="0"/>
              <a:t>    </a:t>
            </a:r>
            <a:r>
              <a:rPr lang="en-IN" sz="2000" dirty="0">
                <a:solidFill>
                  <a:srgbClr val="0070C0"/>
                </a:solidFill>
              </a:rPr>
              <a:t>else</a:t>
            </a:r>
            <a:r>
              <a:rPr lang="en-IN" sz="2000" dirty="0"/>
              <a:t> </a:t>
            </a:r>
            <a:r>
              <a:rPr lang="en-IN" sz="2000" dirty="0">
                <a:solidFill>
                  <a:srgbClr val="0070C0"/>
                </a:solidFill>
              </a:rPr>
              <a:t>return</a:t>
            </a:r>
            <a:r>
              <a:rPr lang="en-IN" sz="2000" dirty="0"/>
              <a:t> </a:t>
            </a:r>
            <a:r>
              <a:rPr lang="en-IN" sz="2000" dirty="0">
                <a:solidFill>
                  <a:srgbClr val="7030A0"/>
                </a:solidFill>
              </a:rPr>
              <a:t>0.43</a:t>
            </a:r>
            <a:r>
              <a:rPr lang="en-IN" sz="2000" dirty="0"/>
              <a:t>;</a:t>
            </a:r>
          </a:p>
          <a:p>
            <a:pPr marL="414000" lvl="1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IN" sz="2000" dirty="0"/>
              <a:t>} </a:t>
            </a:r>
          </a:p>
          <a:p>
            <a:pPr marL="414000" lvl="1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IN" sz="2000" dirty="0">
                <a:solidFill>
                  <a:srgbClr val="0070C0"/>
                </a:solidFill>
              </a:rPr>
              <a:t>else</a:t>
            </a:r>
            <a:r>
              <a:rPr lang="en-IN" sz="2000" dirty="0"/>
              <a:t> {</a:t>
            </a:r>
          </a:p>
          <a:p>
            <a:pPr marL="414000" lvl="1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IN" sz="2000" dirty="0"/>
              <a:t>    </a:t>
            </a:r>
            <a:r>
              <a:rPr lang="en-IN" sz="2000" dirty="0">
                <a:solidFill>
                  <a:srgbClr val="0070C0"/>
                </a:solidFill>
              </a:rPr>
              <a:t>return</a:t>
            </a:r>
            <a:r>
              <a:rPr lang="en-IN" sz="2000" dirty="0"/>
              <a:t> </a:t>
            </a:r>
            <a:r>
              <a:rPr lang="en-IN" sz="2000" dirty="0">
                <a:solidFill>
                  <a:srgbClr val="7030A0"/>
                </a:solidFill>
              </a:rPr>
              <a:t>0.91</a:t>
            </a:r>
            <a:r>
              <a:rPr lang="en-IN" sz="2000" dirty="0"/>
              <a:t>;</a:t>
            </a:r>
          </a:p>
          <a:p>
            <a:pPr marL="414000" lvl="1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IN" sz="2000" dirty="0"/>
              <a:t>}</a:t>
            </a:r>
          </a:p>
          <a:p>
            <a:pPr marL="36900" indent="0">
              <a:buNone/>
            </a:pPr>
            <a:endParaRPr lang="en-IN" dirty="0"/>
          </a:p>
          <a:p>
            <a:pPr marL="36900" indent="0">
              <a:buNone/>
            </a:pPr>
            <a:r>
              <a:rPr lang="en-IN" dirty="0"/>
              <a:t>Random Forest:</a:t>
            </a:r>
          </a:p>
          <a:p>
            <a:r>
              <a:rPr lang="en-IN" dirty="0"/>
              <a:t>Evaluate all trees</a:t>
            </a:r>
          </a:p>
          <a:p>
            <a:r>
              <a:rPr lang="en-IN" dirty="0"/>
              <a:t>Average probabilities or vote</a:t>
            </a:r>
          </a:p>
          <a:p>
            <a:pPr marL="36900" indent="0">
              <a:spcBef>
                <a:spcPts val="200"/>
              </a:spcBef>
              <a:spcAft>
                <a:spcPts val="200"/>
              </a:spcAft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01073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669F5E-2D8B-9E03-7526-E6BA037AF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Implementation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7F2289-FF05-36F2-7FBF-CC3128CF58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19C888-BF98-B561-FBBB-916266A3AA4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lang="en-IN" dirty="0"/>
              <a:t>Extremely fast.</a:t>
            </a:r>
          </a:p>
          <a:p>
            <a:r>
              <a:rPr lang="en-IN" dirty="0"/>
              <a:t>Predictable latency.</a:t>
            </a:r>
          </a:p>
          <a:p>
            <a:r>
              <a:rPr lang="en-IN" dirty="0"/>
              <a:t>Language-agnostic runtime.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D45AE62-0AEE-3ED4-784E-91C17B65DD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Cons</a:t>
            </a:r>
            <a:endParaRPr lang="en-I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CDB6A3-A96F-4A0C-A62F-3669A72F57B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anchor="ctr"/>
          <a:lstStyle/>
          <a:p>
            <a:r>
              <a:rPr lang="en-IN" dirty="0"/>
              <a:t>High engineering effort.</a:t>
            </a:r>
          </a:p>
          <a:p>
            <a:r>
              <a:rPr lang="en-IN" dirty="0"/>
              <a:t>Harder to maintain.</a:t>
            </a:r>
          </a:p>
          <a:p>
            <a:r>
              <a:rPr lang="en-IN" dirty="0"/>
              <a:t>Must ensure correctness manually.</a:t>
            </a:r>
          </a:p>
        </p:txBody>
      </p:sp>
    </p:spTree>
    <p:extLst>
      <p:ext uri="{BB962C8B-B14F-4D97-AF65-F5344CB8AC3E}">
        <p14:creationId xmlns:p14="http://schemas.microsoft.com/office/powerpoint/2010/main" val="23675232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D5E8705-4FFF-8B98-0F83-68AA37C04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High-Throughput Production Systems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B0E24FD-6E75-0C0C-BA49-B6E018316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36900" indent="0">
              <a:buNone/>
            </a:pPr>
            <a:r>
              <a:rPr lang="en-IN" dirty="0"/>
              <a:t>When serving millions of predictions:</a:t>
            </a:r>
          </a:p>
          <a:p>
            <a:pPr marL="36900" indent="0">
              <a:buNone/>
            </a:pPr>
            <a:r>
              <a:rPr lang="en-IN" b="1" dirty="0"/>
              <a:t>Key Techniques:</a:t>
            </a:r>
          </a:p>
          <a:p>
            <a:pPr marL="494100" indent="-457200">
              <a:buFont typeface="+mj-lt"/>
              <a:buAutoNum type="arabicPeriod"/>
            </a:pPr>
            <a:r>
              <a:rPr lang="en-IN" b="1" dirty="0"/>
              <a:t>Load balancing</a:t>
            </a:r>
            <a:endParaRPr lang="en-IN" dirty="0"/>
          </a:p>
          <a:p>
            <a:pPr lvl="1"/>
            <a:r>
              <a:rPr lang="en-IN" dirty="0"/>
              <a:t>Distribute requests across CPUs or machines</a:t>
            </a:r>
          </a:p>
          <a:p>
            <a:pPr marL="494100" indent="-457200">
              <a:buFont typeface="+mj-lt"/>
              <a:buAutoNum type="arabicPeriod"/>
            </a:pPr>
            <a:r>
              <a:rPr lang="en-IN" b="1" dirty="0"/>
              <a:t>Caching</a:t>
            </a:r>
            <a:endParaRPr lang="en-IN" dirty="0"/>
          </a:p>
          <a:p>
            <a:pPr lvl="1"/>
            <a:r>
              <a:rPr lang="en-IN" dirty="0"/>
              <a:t>Store frequently used weights and lookup tables in memory</a:t>
            </a:r>
          </a:p>
          <a:p>
            <a:pPr lvl="1"/>
            <a:r>
              <a:rPr lang="en-IN" dirty="0"/>
              <a:t>Avoid repeated disk access</a:t>
            </a:r>
          </a:p>
          <a:p>
            <a:pPr marL="494100" indent="-457200">
              <a:buFont typeface="+mj-lt"/>
              <a:buAutoNum type="arabicPeriod"/>
            </a:pPr>
            <a:r>
              <a:rPr lang="en-IN" b="1" dirty="0"/>
              <a:t>Warm models</a:t>
            </a:r>
            <a:endParaRPr lang="en-IN" dirty="0"/>
          </a:p>
          <a:p>
            <a:pPr lvl="1"/>
            <a:r>
              <a:rPr lang="en-IN" dirty="0"/>
              <a:t>Load models once at startup</a:t>
            </a:r>
          </a:p>
          <a:p>
            <a:pPr lvl="1"/>
            <a:r>
              <a:rPr lang="en-IN" dirty="0"/>
              <a:t>Never reload per request</a:t>
            </a:r>
          </a:p>
          <a:p>
            <a:pPr marL="494100" indent="-457200">
              <a:buFont typeface="+mj-lt"/>
              <a:buAutoNum type="arabicPeriod"/>
            </a:pPr>
            <a:r>
              <a:rPr lang="en-IN" b="1" dirty="0"/>
              <a:t>Batch inference</a:t>
            </a:r>
            <a:endParaRPr lang="en-IN" dirty="0"/>
          </a:p>
          <a:p>
            <a:pPr lvl="1"/>
            <a:r>
              <a:rPr lang="en-IN" dirty="0"/>
              <a:t>Group requests when possible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92691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5F49F-7A44-DAC1-4979-CE06F0F13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E4180-6F45-3388-0753-2622E55ED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Section Summary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96293-EE82-E231-D56C-014D40D24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36900" indent="0" algn="ctr">
              <a:buNone/>
            </a:pPr>
            <a:r>
              <a:rPr lang="en-IN" sz="2400" i="1" dirty="0"/>
              <a:t>A trained model is </a:t>
            </a:r>
            <a:r>
              <a:rPr lang="en-IN" sz="2400" b="1" i="1" dirty="0"/>
              <a:t>not</a:t>
            </a:r>
            <a:r>
              <a:rPr lang="en-IN" sz="2400" i="1" dirty="0"/>
              <a:t> a production system.</a:t>
            </a:r>
            <a:br>
              <a:rPr lang="en-IN" sz="2400" i="1" dirty="0"/>
            </a:br>
            <a:r>
              <a:rPr lang="en-IN" sz="2400" i="1" dirty="0"/>
              <a:t>Productionizing is about </a:t>
            </a:r>
            <a:r>
              <a:rPr lang="en-IN" sz="2400" b="1" i="1" dirty="0"/>
              <a:t>latency, reliability, scalability, and maintainability</a:t>
            </a:r>
            <a:r>
              <a:rPr lang="en-IN" sz="2400" i="1" dirty="0"/>
              <a:t>.</a:t>
            </a:r>
          </a:p>
          <a:p>
            <a:pPr algn="ctr"/>
            <a:endParaRPr lang="en-IN" dirty="0"/>
          </a:p>
          <a:p>
            <a:pPr algn="ctr"/>
            <a:r>
              <a:rPr lang="en-IN" dirty="0"/>
              <a:t>scikit-learn → fast development</a:t>
            </a:r>
          </a:p>
          <a:p>
            <a:pPr algn="ctr"/>
            <a:r>
              <a:rPr lang="en-IN" dirty="0"/>
              <a:t>Custom inference → fast execution</a:t>
            </a:r>
          </a:p>
          <a:p>
            <a:pPr marL="36900" indent="0" algn="ctr">
              <a:buNone/>
            </a:pPr>
            <a:r>
              <a:rPr lang="en-IN" dirty="0"/>
              <a:t>Choosing between them is an </a:t>
            </a:r>
            <a:r>
              <a:rPr lang="en-IN" b="1" dirty="0"/>
              <a:t>engineering decision</a:t>
            </a:r>
            <a:r>
              <a:rPr lang="en-IN" dirty="0"/>
              <a:t>, not a modeling one.</a:t>
            </a:r>
          </a:p>
          <a:p>
            <a:pPr marL="36900" indent="0" algn="ctr">
              <a:buNone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0735232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122B2-A03F-62E8-14D8-698543408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DD2CE-0C00-510E-2DD8-D80ECEAA1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800" dirty="0">
                <a:latin typeface="Bahnschrift" panose="020B0502040204020203" pitchFamily="34" charset="0"/>
              </a:rPr>
              <a:t>Retraining Models Periodically</a:t>
            </a:r>
            <a:endParaRPr lang="en-IN" sz="4800" dirty="0">
              <a:latin typeface="Bahnschrift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0518B-EFAF-BD2A-F62C-D743181FB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>
            <a:noAutofit/>
          </a:bodyPr>
          <a:lstStyle/>
          <a:p>
            <a:r>
              <a:rPr lang="en-US" sz="2400" dirty="0"/>
              <a:t>Performance Drops</a:t>
            </a:r>
          </a:p>
          <a:p>
            <a:r>
              <a:rPr lang="en-US" sz="2400" dirty="0"/>
              <a:t>Retraining Strategy</a:t>
            </a:r>
          </a:p>
          <a:p>
            <a:r>
              <a:rPr lang="en-US" sz="2400" dirty="0"/>
              <a:t>Cost vs Benefit</a:t>
            </a:r>
          </a:p>
        </p:txBody>
      </p:sp>
    </p:spTree>
    <p:extLst>
      <p:ext uri="{BB962C8B-B14F-4D97-AF65-F5344CB8AC3E}">
        <p14:creationId xmlns:p14="http://schemas.microsoft.com/office/powerpoint/2010/main" val="28543233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6554A-2536-FAF0-0AD4-B038BB64F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Retraining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1FFC4-3C97-5BB8-F7D2-415064B30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IN" dirty="0"/>
              <a:t>Machine learning models are trained on historical data under the assumption that future data will follow similar statistical patterns. </a:t>
            </a:r>
          </a:p>
          <a:p>
            <a:r>
              <a:rPr lang="en-IN" dirty="0"/>
              <a:t>In real-world systems—especially domains like finance—this assumption rarely holds. </a:t>
            </a:r>
          </a:p>
          <a:p>
            <a:r>
              <a:rPr lang="en-IN" dirty="0"/>
              <a:t>As time progresses, the environment changes, and models trained on past data gradually lose alignment with reality. </a:t>
            </a:r>
          </a:p>
          <a:p>
            <a:r>
              <a:rPr lang="en-IN" dirty="0"/>
              <a:t>Periodic retraining is therefore a necessary operational practice, not an optional optimization.</a:t>
            </a:r>
          </a:p>
        </p:txBody>
      </p:sp>
    </p:spTree>
    <p:extLst>
      <p:ext uri="{BB962C8B-B14F-4D97-AF65-F5344CB8AC3E}">
        <p14:creationId xmlns:p14="http://schemas.microsoft.com/office/powerpoint/2010/main" val="36323944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9C8E0-F883-6BAE-E50A-43F13881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8865DD-4E6C-9E73-C59A-ADF9F51299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/>
                  <a:t>A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IN" dirty="0"/>
                  <a:t>is trained using data from Day 0 to Day 10. After deployment, its performance is monitored using a metric such as AUC.</a:t>
                </a:r>
              </a:p>
              <a:p>
                <a:pPr lvl="2"/>
                <a:r>
                  <a:rPr lang="en-IN" sz="2000" dirty="0"/>
                  <a:t>Day 11: AUC ≈ 0.80</a:t>
                </a:r>
              </a:p>
              <a:p>
                <a:pPr lvl="2"/>
                <a:r>
                  <a:rPr lang="en-IN" sz="2000" dirty="0"/>
                  <a:t>Day 12: AUC ≈ 0.81</a:t>
                </a:r>
              </a:p>
              <a:p>
                <a:pPr lvl="2"/>
                <a:r>
                  <a:rPr lang="en-IN" sz="2000" dirty="0"/>
                  <a:t>Day 13: AUC ≈ 0.60 (sharp drop)</a:t>
                </a:r>
              </a:p>
              <a:p>
                <a:r>
                  <a:rPr lang="en-IN" dirty="0"/>
                  <a:t>A sudden degradation in performance indicates that the statistical relationship between inputs and outputs has changed. </a:t>
                </a:r>
              </a:p>
              <a:p>
                <a:r>
                  <a:rPr lang="en-IN" dirty="0"/>
                  <a:t>This misalignment signals that the model is no longer operating within the distribution it was trained on.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8865DD-4E6C-9E73-C59A-ADF9F51299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70414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98CF2-8AE7-7315-25EA-B8D4763B5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Non-Stationary Data and Distribution Shift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D197A5-BC54-46CA-2650-B48826B892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/>
                  <a:t>Many real-world datasets are </a:t>
                </a:r>
                <a:r>
                  <a:rPr lang="en-IN" b="1" dirty="0"/>
                  <a:t>non-stationary</a:t>
                </a:r>
                <a:r>
                  <a:rPr lang="en-IN" dirty="0"/>
                  <a:t>, meaning their statistical properties evolve over time. </a:t>
                </a:r>
              </a:p>
              <a:p>
                <a:r>
                  <a:rPr lang="en-IN" dirty="0"/>
                  <a:t>This manifests as distribution shift:</a:t>
                </a:r>
              </a:p>
              <a:p>
                <a:endParaRPr lang="en-IN" dirty="0"/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IN" i="1"/>
                            <m:t>train</m:t>
                          </m:r>
                        </m:sub>
                      </m:sSub>
                      <m:d>
                        <m:dPr>
                          <m:sepChr m:val=",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IN" i="1"/>
                            <m:t>test</m:t>
                          </m:r>
                        </m:sub>
                      </m:sSub>
                      <m:d>
                        <m:dPr>
                          <m:sepChr m:val=",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IN" i="1"/>
                        <m:t>or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sepChr m:val=",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𝑋𝑡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sepChr m:val=",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𝑋𝑡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ar-AE" b="0" dirty="0"/>
              </a:p>
              <a:p>
                <a:endParaRPr lang="en-IN" dirty="0"/>
              </a:p>
              <a:p>
                <a:r>
                  <a:rPr lang="en-IN" dirty="0"/>
                  <a:t>In markets, this can be driven by economic events, policy changes, sentiment shifts, or volatility regime changes. </a:t>
                </a:r>
              </a:p>
              <a:p>
                <a:r>
                  <a:rPr lang="en-IN" dirty="0"/>
                  <a:t>As a result, patterns learned during training may weaken or become invalid during deployment.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D197A5-BC54-46CA-2650-B48826B892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79450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29CC2-3A66-24B9-4FC4-70D508DBC1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97467" y="914400"/>
                <a:ext cx="10370090" cy="4876800"/>
              </a:xfrm>
            </p:spPr>
            <p:txBody>
              <a:bodyPr/>
              <a:lstStyle/>
              <a:p>
                <a:r>
                  <a:rPr lang="en-IN" dirty="0">
                    <a:effectLst/>
                  </a:rPr>
                  <a:t>To obtain true probabilities, normalization is required:</a:t>
                </a:r>
              </a:p>
              <a:p>
                <a:endParaRPr lang="en-IN" dirty="0">
                  <a:effectLst/>
                </a:endParaRP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IV_mathan" sz="2400">
                          <a:effectLst/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x-IV_mathan" sz="24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x-IV_mathan" sz="2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IV_mathan" sz="2400">
                                  <a:effectLst/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x-IV_mathan" sz="2400">
                                  <a:effectLst/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x-IV_mathan" sz="2400"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x-IV_mathan" sz="2400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x-IV_mathan" sz="2400">
                              <a:effectLst/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x-IV_mathan" sz="2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IV_mathan" sz="2400"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x-IV_mathan" sz="2400">
                                  <a:effectLst/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d>
                      <m:r>
                        <a:rPr lang="x-IV_mathan" sz="240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x-IV_mathan" sz="2400" i="1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x-IV_mathan" sz="24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x-IV_mathan" sz="2400"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x-IV_mathan" sz="2400"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x-IV_mathan" sz="2400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x-IV_mathan" sz="2400"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x-IV_mathan" sz="2400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x-IV_mathan" sz="2400"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∏"/>
                              <m:subHide m:val="on"/>
                              <m:supHide m:val="on"/>
                              <m:ctrlPr>
                                <a:rPr lang="x-IV_mathan" sz="2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x-IV_mathan" sz="2400">
                                  <a:effectLst/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x-IV_mathan" sz="24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x-IV_mathan" sz="2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x-IV_mathan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x-IV_mathan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𝑞𝑖</m:t>
                                  </m:r>
                                </m:sub>
                              </m:sSub>
                              <m:r>
                                <a:rPr lang="x-IV_mathan" sz="2400">
                                  <a:effectLst/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x-IV_mathan" sz="2400">
                                  <a:effectLst/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x-IV_mathan" sz="24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x-IV_mathan" sz="2400"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x-IV_mathan" sz="24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x-IV_mathan" sz="2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x-IV_mathan" sz="2400">
                                  <a:effectLst/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x-IV_mathan" sz="2400">
                                  <a:effectLst/>
                                  <a:latin typeface="Cambria Math" panose="02040503050406030204" pitchFamily="18" charset="0"/>
                                </a:rPr>
                                <m:t>∈{</m:t>
                              </m:r>
                              <m:r>
                                <a:rPr lang="x-IV_mathan" sz="2400"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x-IV_mathan" sz="24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x-IV_mathan" sz="2400"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x-IV_mathan" sz="2400">
                                  <a:effectLst/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r>
                                <a:rPr lang="x-IV_mathan" sz="2400">
                                  <a:effectLst/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x-IV_mathan" sz="24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x-IV_mathan" sz="2400">
                                  <a:effectLst/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x-IV_mathan" sz="24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nary>
                                <m:naryPr>
                                  <m:chr m:val="∏"/>
                                  <m:subHide m:val="on"/>
                                  <m:supHide m:val="on"/>
                                  <m:ctrlPr>
                                    <a:rPr lang="x-IV_mathan" sz="2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x-IV_mathan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x-IV_mathan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x-IV_mathan" sz="24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x-IV_mathan" sz="24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x-IV_mathan" sz="24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𝑞𝑖</m:t>
                                      </m:r>
                                    </m:sub>
                                  </m:sSub>
                                  <m:r>
                                    <a:rPr lang="x-IV_mathan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x-IV_mathan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x-IV_mathan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x-IV_mathan" sz="2400" dirty="0">
                  <a:effectLst/>
                </a:endParaRPr>
              </a:p>
              <a:p>
                <a:pPr marL="36900" indent="0">
                  <a:buNone/>
                </a:pPr>
                <a:r>
                  <a:rPr lang="en-IN" dirty="0">
                    <a:effectLst/>
                  </a:rPr>
                  <a:t> </a:t>
                </a:r>
              </a:p>
              <a:p>
                <a:pPr marL="414000" lvl="1" indent="0">
                  <a:buNone/>
                </a:pPr>
                <a:r>
                  <a:rPr lang="en-IN" sz="2000" dirty="0">
                    <a:effectLst/>
                  </a:rPr>
                  <a:t>Normalization is the process of converting </a:t>
                </a:r>
                <a:r>
                  <a:rPr lang="en-US" sz="2000" dirty="0">
                    <a:effectLst/>
                  </a:rPr>
                  <a:t>unnormalized probability scores</a:t>
                </a:r>
                <a:r>
                  <a:rPr lang="en-IN" sz="2000" dirty="0">
                    <a:effectLst/>
                  </a:rPr>
                  <a:t> into </a:t>
                </a:r>
                <a:r>
                  <a:rPr lang="en-US" sz="2000" dirty="0">
                    <a:effectLst/>
                  </a:rPr>
                  <a:t>valid probabilities</a:t>
                </a:r>
                <a:r>
                  <a:rPr lang="en-IN" sz="2000" dirty="0">
                    <a:effectLst/>
                  </a:rPr>
                  <a:t> that satisfy the axioms of probability. </a:t>
                </a:r>
              </a:p>
              <a:p>
                <a:pPr marL="414000" lvl="1" indent="0">
                  <a:buNone/>
                </a:pPr>
                <a:r>
                  <a:rPr lang="en-IN" sz="2000" dirty="0">
                    <a:effectLst/>
                  </a:rPr>
                  <a:t>Weighing objects on an uncalibrated scale tells you which is heavier, not their actual weights. Normalization is the calibration step.</a:t>
                </a:r>
              </a:p>
              <a:p>
                <a:pPr marL="3690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29CC2-3A66-24B9-4FC4-70D508DBC1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7467" y="914400"/>
                <a:ext cx="10370090" cy="48768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58341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EDF943-2CD8-8981-5018-6B9F839AD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Drift Mechanisms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ABF398-18A1-89AF-95AB-66EC3EA615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Covariate Shift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3A18689F-1858-59A6-22DA-20935F2547F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36900" indent="0">
                  <a:buNone/>
                </a:pPr>
                <a:r>
                  <a:rPr lang="en-IN" dirty="0"/>
                  <a:t>The input distribution changes, but the underlying relationship remains stable.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IN" i="1"/>
                            <m:t>train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IN" i="1"/>
                            <m:t>test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IN" i="1"/>
                            <m:t>train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IN" i="1"/>
                            <m:t>test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ar-AE" b="0" dirty="0"/>
              </a:p>
              <a:p>
                <a:pPr lvl="1"/>
                <a:r>
                  <a:rPr lang="en-IN" dirty="0"/>
                  <a:t>The “rules of the world” stay the same</a:t>
                </a:r>
              </a:p>
              <a:p>
                <a:pPr lvl="1"/>
                <a:r>
                  <a:rPr lang="en-IN" dirty="0"/>
                  <a:t>The types of examples the model sees change</a:t>
                </a:r>
              </a:p>
              <a:p>
                <a:pPr lvl="1"/>
                <a:r>
                  <a:rPr lang="en-IN" dirty="0"/>
                  <a:t>Effects: degraded calibration and confidence, mild accuracy loss</a:t>
                </a:r>
              </a:p>
              <a:p>
                <a:pPr lvl="1"/>
                <a:r>
                  <a:rPr lang="en-IN" dirty="0"/>
                  <a:t>Remedies: reweighting, normalization, domain adaptation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3A18689F-1858-59A6-22DA-20935F2547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21CEB7-15F7-FB91-1310-D0BC3E6EEB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Concept Drift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CBE6B-D41A-D83B-3946-873D0703F583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pPr marL="36900" indent="0">
                  <a:buNone/>
                </a:pPr>
                <a:r>
                  <a:rPr lang="en-IN" dirty="0"/>
                  <a:t>The relationship between inputs and outputs itself changes.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IN" i="1"/>
                            <m:t>train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IN" i="1"/>
                            <m:t>test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ar-AE" b="0" dirty="0"/>
              </a:p>
              <a:p>
                <a:pPr lvl="1"/>
                <a:endParaRPr lang="en-IN" dirty="0"/>
              </a:p>
              <a:p>
                <a:pPr lvl="1"/>
                <a:r>
                  <a:rPr lang="en-IN" dirty="0"/>
                  <a:t>Previously correct rules become wrong</a:t>
                </a:r>
              </a:p>
              <a:p>
                <a:pPr lvl="1"/>
                <a:r>
                  <a:rPr lang="en-IN" dirty="0"/>
                  <a:t>Effects: severe accuracy loss, invalid decision boundaries</a:t>
                </a:r>
              </a:p>
              <a:p>
                <a:pPr lvl="1"/>
                <a:r>
                  <a:rPr lang="en-IN" dirty="0"/>
                  <a:t>Remedies: retraining, sliding windows, online learning, drift detection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CBE6B-D41A-D83B-3946-873D0703F5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2095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75D7307-8E87-58E3-D54D-AA6DAAD9E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Consequence…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607BB55-3AAF-6BC7-0429-D45B09351D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/>
              <a:lstStyle/>
              <a:p>
                <a:r>
                  <a:rPr lang="en-IN" dirty="0"/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IN" dirty="0"/>
                  <a:t> fails because it was trained on an outdated data-generating process. </a:t>
                </a:r>
              </a:p>
              <a:p>
                <a:r>
                  <a:rPr lang="en-IN" dirty="0"/>
                  <a:t>This failure may be due to </a:t>
                </a:r>
                <a:r>
                  <a:rPr lang="en-IN" b="1" dirty="0"/>
                  <a:t>data drift</a:t>
                </a:r>
                <a:r>
                  <a:rPr lang="en-IN" dirty="0"/>
                  <a:t> (covariate shift) or </a:t>
                </a:r>
                <a:r>
                  <a:rPr lang="en-IN" b="1" dirty="0"/>
                  <a:t>concept drift</a:t>
                </a:r>
                <a:r>
                  <a:rPr lang="en-IN" dirty="0"/>
                  <a:t> (relationship change). </a:t>
                </a:r>
              </a:p>
              <a:p>
                <a:r>
                  <a:rPr lang="en-IN" dirty="0"/>
                  <a:t>In both cases, continued use of the old model introduces increasing risk and error.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607BB55-3AAF-6BC7-0429-D45B09351D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77594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1890B-96DA-0C75-D644-A0250577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Remedy: Sliding-Window Retraining Strategy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7ACB55-6CAC-948E-BAFC-EE81FC4976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/>
              <a:lstStyle/>
              <a:p>
                <a:pPr marL="36900" indent="0">
                  <a:buNone/>
                </a:pPr>
                <a:r>
                  <a:rPr lang="en-IN" dirty="0"/>
                  <a:t>To realign the model with current conditions:</a:t>
                </a:r>
              </a:p>
              <a:p>
                <a:pPr marL="36900" indent="0">
                  <a:buNone/>
                </a:pPr>
                <a:endParaRPr lang="en-IN" dirty="0"/>
              </a:p>
              <a:p>
                <a:r>
                  <a:rPr lang="en-IN" dirty="0"/>
                  <a:t>On Day 14, retrain using the most recent data window (e.g., Days 4–13)</a:t>
                </a:r>
              </a:p>
              <a:p>
                <a:r>
                  <a:rPr lang="en-IN" dirty="0"/>
                  <a:t>Produce a new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14</m:t>
                        </m:r>
                      </m:sub>
                    </m:sSub>
                  </m:oMath>
                </a14:m>
                <a:endParaRPr lang="ar-AE" dirty="0"/>
              </a:p>
              <a:p>
                <a:r>
                  <a:rPr lang="en-IN" dirty="0"/>
                  <a:t>Replace the old model if performance recovers</a:t>
                </a:r>
              </a:p>
              <a:p>
                <a:pPr marL="36900" indent="0">
                  <a:buNone/>
                </a:pPr>
                <a:endParaRPr lang="en-IN" dirty="0"/>
              </a:p>
              <a:p>
                <a:pPr marL="36900" indent="0">
                  <a:buNone/>
                </a:pPr>
                <a:r>
                  <a:rPr lang="en-IN" dirty="0"/>
                  <a:t>This approach ensures the model reflects the most recent distribution while discarding stale data.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7ACB55-6CAC-948E-BAFC-EE81FC4976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72788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9DBD3-0FDF-C6D1-CD1C-B8FA85E0A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effectLst/>
              </a:rPr>
              <a:t>Cost vs Benefit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8D5B8-85AA-F887-1DF9-0CF5248D7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6900" indent="0">
              <a:buNone/>
            </a:pPr>
            <a:r>
              <a:rPr lang="en-IN" dirty="0">
                <a:effectLst/>
              </a:rPr>
              <a:t>Retraining is done </a:t>
            </a:r>
            <a:r>
              <a:rPr lang="en-US" b="1" dirty="0">
                <a:effectLst/>
              </a:rPr>
              <a:t>only when feasible</a:t>
            </a:r>
            <a:r>
              <a:rPr lang="en-IN" dirty="0">
                <a:effectLst/>
              </a:rPr>
              <a:t>, because:</a:t>
            </a:r>
          </a:p>
          <a:p>
            <a:pPr marL="36900" indent="0">
              <a:buNone/>
            </a:pPr>
            <a:endParaRPr lang="en-IN" dirty="0">
              <a:effectLst/>
            </a:endParaRPr>
          </a:p>
          <a:p>
            <a:pPr marL="36900" indent="0">
              <a:buNone/>
            </a:pPr>
            <a:endParaRPr lang="en-IN" dirty="0"/>
          </a:p>
          <a:p>
            <a:pPr marL="36900" indent="0">
              <a:buNone/>
            </a:pPr>
            <a:endParaRPr lang="en-IN" dirty="0"/>
          </a:p>
          <a:p>
            <a:pPr marL="36900" indent="0">
              <a:buNone/>
            </a:pPr>
            <a:endParaRPr lang="en-IN" dirty="0"/>
          </a:p>
          <a:p>
            <a:pPr marL="36900" indent="0">
              <a:buNone/>
            </a:pPr>
            <a:endParaRPr lang="en-IN" dirty="0">
              <a:effectLst/>
            </a:endParaRPr>
          </a:p>
          <a:p>
            <a:pPr marL="36900" indent="0">
              <a:buNone/>
            </a:pPr>
            <a:r>
              <a:rPr lang="en-IN" dirty="0">
                <a:effectLst/>
              </a:rPr>
              <a:t>Hence, retraining frequency depends on:</a:t>
            </a:r>
          </a:p>
          <a:p>
            <a:pPr lvl="1" fontAlgn="ctr"/>
            <a:r>
              <a:rPr lang="en-IN" sz="1600" dirty="0">
                <a:effectLst/>
              </a:rPr>
              <a:t>Rate of data drift</a:t>
            </a:r>
          </a:p>
          <a:p>
            <a:pPr lvl="1" fontAlgn="ctr"/>
            <a:r>
              <a:rPr lang="en-IN" sz="1600" dirty="0">
                <a:effectLst/>
              </a:rPr>
              <a:t>Model sensitivity</a:t>
            </a:r>
          </a:p>
          <a:p>
            <a:pPr lvl="1" fontAlgn="ctr"/>
            <a:r>
              <a:rPr lang="en-IN" sz="1600" dirty="0">
                <a:effectLst/>
              </a:rPr>
              <a:t>Cost of retraining</a:t>
            </a:r>
          </a:p>
          <a:p>
            <a:pPr lvl="1" fontAlgn="ctr"/>
            <a:r>
              <a:rPr lang="en-IN" sz="1600" dirty="0">
                <a:effectLst/>
              </a:rPr>
              <a:t>Risk tolerance</a:t>
            </a:r>
          </a:p>
          <a:p>
            <a:pPr marL="36900" indent="0">
              <a:buNone/>
            </a:pP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1403336-E1CF-4020-8B90-0D91269AB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848858"/>
              </p:ext>
            </p:extLst>
          </p:nvPr>
        </p:nvGraphicFramePr>
        <p:xfrm>
          <a:off x="1076355" y="2235200"/>
          <a:ext cx="5182205" cy="2032000"/>
        </p:xfrm>
        <a:graphic>
          <a:graphicData uri="http://schemas.openxmlformats.org/drawingml/2006/table">
            <a:tbl>
              <a:tblPr/>
              <a:tblGrid>
                <a:gridCol w="2198453">
                  <a:extLst>
                    <a:ext uri="{9D8B030D-6E8A-4147-A177-3AD203B41FA5}">
                      <a16:colId xmlns:a16="http://schemas.microsoft.com/office/drawing/2014/main" val="155310207"/>
                    </a:ext>
                  </a:extLst>
                </a:gridCol>
                <a:gridCol w="2983752">
                  <a:extLst>
                    <a:ext uri="{9D8B030D-6E8A-4147-A177-3AD203B41FA5}">
                      <a16:colId xmlns:a16="http://schemas.microsoft.com/office/drawing/2014/main" val="971272039"/>
                    </a:ext>
                  </a:extLst>
                </a:gridCol>
              </a:tblGrid>
              <a:tr h="375920">
                <a:tc>
                  <a:txBody>
                    <a:bodyPr/>
                    <a:lstStyle/>
                    <a:p>
                      <a:pPr marL="0" marR="0" fontAlgn="t">
                        <a:buNone/>
                      </a:pPr>
                      <a:r>
                        <a:rPr lang="en-IN" sz="2000" b="1" dirty="0">
                          <a:effectLst/>
                          <a:latin typeface="+mn-lt"/>
                        </a:rPr>
                        <a:t>Cost</a:t>
                      </a:r>
                      <a:endParaRPr lang="en-IN" sz="2000" dirty="0">
                        <a:effectLst/>
                        <a:latin typeface="+mn-lt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buNone/>
                      </a:pPr>
                      <a:r>
                        <a:rPr lang="en-IN" sz="2000" b="1" dirty="0">
                          <a:effectLst/>
                          <a:latin typeface="+mn-lt"/>
                        </a:rPr>
                        <a:t>Example</a:t>
                      </a:r>
                      <a:endParaRPr lang="en-IN" sz="2000" dirty="0">
                        <a:effectLst/>
                        <a:latin typeface="+mn-lt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1321862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marL="0" marR="0" fontAlgn="t">
                        <a:buNone/>
                      </a:pPr>
                      <a:r>
                        <a:rPr lang="en-IN" sz="2000" dirty="0">
                          <a:effectLst/>
                          <a:latin typeface="+mn-lt"/>
                        </a:rPr>
                        <a:t>Computational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buNone/>
                      </a:pPr>
                      <a:r>
                        <a:rPr lang="en-IN" sz="2000" dirty="0">
                          <a:effectLst/>
                          <a:latin typeface="+mn-lt"/>
                        </a:rPr>
                        <a:t>Large models, GPUs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742383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marL="0" marR="0" fontAlgn="t">
                        <a:buNone/>
                      </a:pPr>
                      <a:r>
                        <a:rPr lang="en-IN" sz="2000" dirty="0">
                          <a:effectLst/>
                          <a:latin typeface="+mn-lt"/>
                        </a:rPr>
                        <a:t>Data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buNone/>
                      </a:pPr>
                      <a:r>
                        <a:rPr lang="en-IN" sz="2000" dirty="0">
                          <a:effectLst/>
                          <a:latin typeface="+mn-lt"/>
                        </a:rPr>
                        <a:t>Label availability delay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373901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marL="0" marR="0" fontAlgn="t">
                        <a:buNone/>
                      </a:pPr>
                      <a:r>
                        <a:rPr lang="en-IN" sz="2000" dirty="0">
                          <a:effectLst/>
                          <a:latin typeface="+mn-lt"/>
                        </a:rPr>
                        <a:t>Operational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buNone/>
                      </a:pPr>
                      <a:r>
                        <a:rPr lang="en-IN" sz="2000" dirty="0">
                          <a:effectLst/>
                          <a:latin typeface="+mn-lt"/>
                        </a:rPr>
                        <a:t>Deployment risk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4460789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marL="0" marR="0" fontAlgn="t">
                        <a:buNone/>
                      </a:pPr>
                      <a:r>
                        <a:rPr lang="en-IN" sz="2000" dirty="0">
                          <a:effectLst/>
                          <a:latin typeface="+mn-lt"/>
                        </a:rPr>
                        <a:t>Financial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buNone/>
                      </a:pPr>
                      <a:r>
                        <a:rPr lang="en-IN" sz="2000" dirty="0">
                          <a:effectLst/>
                          <a:latin typeface="+mn-lt"/>
                        </a:rPr>
                        <a:t>Infrastructure cost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3866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0354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44FDD-BC86-AFA4-72F4-086C748D4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60669-D512-CC90-156A-57391C78E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Section Summary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E0FC2-59FC-1931-996A-782860F31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36900" indent="0" algn="ctr">
              <a:buNone/>
            </a:pPr>
            <a:r>
              <a:rPr lang="en-IN" dirty="0">
                <a:effectLst/>
              </a:rPr>
              <a:t>Periodic retraining is required for non-stationary data to adapt models to evolving data distributions, thereby preventing performance degradation caused by concept and data drift.</a:t>
            </a:r>
          </a:p>
          <a:p>
            <a:pPr marL="36900" indent="0" algn="ctr">
              <a:buNone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8719815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EF300-5BD7-8DE2-C614-C3F498295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07374-B2CF-E18F-3CA6-7EA04991C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800" dirty="0">
                <a:latin typeface="Bahnschrift" panose="020B0502040204020203" pitchFamily="34" charset="0"/>
              </a:rPr>
              <a:t>A|B Testing</a:t>
            </a:r>
            <a:endParaRPr lang="en-IN" sz="4800" dirty="0">
              <a:latin typeface="Bahnschrift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D8F74-D22D-63FD-AE2B-B43C81BD04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>
            <a:noAutofit/>
          </a:bodyPr>
          <a:lstStyle/>
          <a:p>
            <a:r>
              <a:rPr lang="en-US" sz="2400" dirty="0"/>
              <a:t>What is A|B Testing?</a:t>
            </a:r>
          </a:p>
          <a:p>
            <a:r>
              <a:rPr lang="en-US" sz="2400" dirty="0"/>
              <a:t>Why does it exists?</a:t>
            </a:r>
          </a:p>
          <a:p>
            <a:r>
              <a:rPr lang="en-US" sz="2400" dirty="0"/>
              <a:t>Confidence Intervals in A|B Testing</a:t>
            </a:r>
          </a:p>
          <a:p>
            <a:r>
              <a:rPr lang="en-US" sz="2400" dirty="0"/>
              <a:t>A|A|B Testing?</a:t>
            </a:r>
          </a:p>
          <a:p>
            <a:r>
              <a:rPr lang="en-US" sz="2400" dirty="0"/>
              <a:t>Why does it exist?</a:t>
            </a:r>
          </a:p>
        </p:txBody>
      </p:sp>
    </p:spTree>
    <p:extLst>
      <p:ext uri="{BB962C8B-B14F-4D97-AF65-F5344CB8AC3E}">
        <p14:creationId xmlns:p14="http://schemas.microsoft.com/office/powerpoint/2010/main" val="14674405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9EC4F-E332-C94F-DBE5-0BC1208FB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A|B Testing?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E7BC2-AFEB-9957-1F3D-A5C37087B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IN" dirty="0"/>
              <a:t>A/B testing is a randomized controlled experiment used to compare two systems—</a:t>
            </a:r>
            <a:br>
              <a:rPr lang="en-IN" dirty="0"/>
            </a:br>
            <a:r>
              <a:rPr lang="en-IN" dirty="0"/>
              <a:t>A (control) and B (treatment)—by measuring their effect on a predefined metric under identical conditions. </a:t>
            </a:r>
          </a:p>
          <a:p>
            <a:r>
              <a:rPr lang="en-IN" dirty="0"/>
              <a:t>Randomization ensures that any observed difference is attributable to the system change rather than external confounders.</a:t>
            </a:r>
          </a:p>
          <a:p>
            <a:r>
              <a:rPr lang="en-IN" dirty="0"/>
              <a:t>A classical analogy is medical trials: an existing treatment is compared against a new one by randomly assigning patients and measuring outcomes. </a:t>
            </a:r>
          </a:p>
          <a:p>
            <a:r>
              <a:rPr lang="en-IN" dirty="0"/>
              <a:t>The same logic applies to machine learning systems.</a:t>
            </a:r>
          </a:p>
        </p:txBody>
      </p:sp>
    </p:spTree>
    <p:extLst>
      <p:ext uri="{BB962C8B-B14F-4D97-AF65-F5344CB8AC3E}">
        <p14:creationId xmlns:p14="http://schemas.microsoft.com/office/powerpoint/2010/main" val="33172396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4E727-F33B-F541-6438-DE28B17D8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A|B Testing in ML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D6743-8E47-2AEC-EA09-98E796C81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36900" indent="0">
              <a:buNone/>
            </a:pPr>
            <a:r>
              <a:rPr lang="en-IN" dirty="0"/>
              <a:t>In machine learning, A/B testing is commonly used to evaluate changes such as recommendation models, ranking algorithms, or ad placement systems.</a:t>
            </a:r>
          </a:p>
          <a:p>
            <a:pPr lvl="1"/>
            <a:r>
              <a:rPr lang="en-IN" dirty="0"/>
              <a:t>Model A: current production model</a:t>
            </a:r>
          </a:p>
          <a:p>
            <a:pPr lvl="1"/>
            <a:r>
              <a:rPr lang="en-IN" dirty="0"/>
              <a:t>Model B: new candidate model</a:t>
            </a:r>
          </a:p>
          <a:p>
            <a:pPr lvl="1"/>
            <a:r>
              <a:rPr lang="en-IN" dirty="0"/>
              <a:t>Metric: Click-Through Rate (CTR)</a:t>
            </a:r>
          </a:p>
          <a:p>
            <a:pPr lvl="1"/>
            <a:endParaRPr lang="en-IN" dirty="0"/>
          </a:p>
          <a:p>
            <a:pPr marL="36900" indent="0">
              <a:buNone/>
            </a:pPr>
            <a:r>
              <a:rPr lang="en-IN" dirty="0"/>
              <a:t>To manage risk, deployment typically starts with a </a:t>
            </a:r>
            <a:r>
              <a:rPr lang="en-IN" b="1" dirty="0"/>
              <a:t>small traffic allocation to B</a:t>
            </a:r>
            <a:r>
              <a:rPr lang="en-IN" dirty="0"/>
              <a:t> (e.g., 9:1 split) and gradually increases exposure if results are promising. </a:t>
            </a:r>
          </a:p>
          <a:p>
            <a:pPr marL="36900" indent="0">
              <a:buNone/>
            </a:pPr>
            <a:r>
              <a:rPr lang="en-IN" dirty="0"/>
              <a:t>This staged exposure is known as </a:t>
            </a:r>
            <a:r>
              <a:rPr lang="en-IN" b="1" dirty="0"/>
              <a:t>progressive rollout</a:t>
            </a:r>
            <a:r>
              <a:rPr lang="en-IN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92742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1F6F8-AD9B-A74D-10EC-B6F82EBBA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Point Estimates Are Insufficient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489A79-79B8-E09E-7068-78A8A948E1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/>
              <a:lstStyle/>
              <a:p>
                <a:pPr marL="36900" indent="0">
                  <a:buNone/>
                </a:pPr>
                <a:r>
                  <a:rPr lang="en-IN" dirty="0"/>
                  <a:t>Metrics like CTR are </a:t>
                </a:r>
                <a:r>
                  <a:rPr lang="en-IN" b="1" dirty="0"/>
                  <a:t>random variables</a:t>
                </a:r>
                <a:r>
                  <a:rPr lang="en-IN" dirty="0"/>
                  <a:t>, not fixed values:</a:t>
                </a:r>
              </a:p>
              <a:p>
                <a:pPr marL="36900" indent="0">
                  <a:buNone/>
                </a:pPr>
                <a:endParaRPr lang="en-IN" dirty="0"/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IN" b="0"/>
                        <m:t>CTR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IN" i="1"/>
                            <m:t>Clicks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IN" i="1"/>
                            <m:t>Impressions</m:t>
                          </m:r>
                        </m:den>
                      </m:f>
                    </m:oMath>
                  </m:oMathPara>
                </a14:m>
                <a:endParaRPr lang="ar-AE" b="0" dirty="0"/>
              </a:p>
              <a:p>
                <a:pPr marL="36900" indent="0">
                  <a:buNone/>
                </a:pPr>
                <a:endParaRPr lang="en-IN" dirty="0"/>
              </a:p>
              <a:p>
                <a:pPr marL="36900" indent="0">
                  <a:buNone/>
                </a:pPr>
                <a:r>
                  <a:rPr lang="en-IN" dirty="0"/>
                  <a:t>Observed performance fluctuates due to sampling noise, user heterogeneity, and temporal effects. </a:t>
                </a:r>
              </a:p>
              <a:p>
                <a:pPr marL="36900" indent="0">
                  <a:buNone/>
                </a:pPr>
                <a:r>
                  <a:rPr lang="en-IN" dirty="0"/>
                  <a:t>Therefore, comparing raw CTR values alone is statistically unsound. Any valid comparison must account for </a:t>
                </a:r>
                <a:r>
                  <a:rPr lang="en-IN" b="1" dirty="0"/>
                  <a:t>uncertainty.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489A79-79B8-E09E-7068-78A8A948E1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3177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E5E1D-4026-0B1E-9A51-D41D95E91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Confidence Intervals and Statistical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5FC03-85E3-BBB0-FE94-56F10712A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36900" indent="0">
              <a:buNone/>
            </a:pPr>
            <a:r>
              <a:rPr lang="en-IN" dirty="0"/>
              <a:t>Confidence intervals (CIs) quantify uncertainty around metric estimates.</a:t>
            </a:r>
          </a:p>
          <a:p>
            <a:r>
              <a:rPr lang="en-IN" dirty="0"/>
              <a:t>A large sample produces a narrow CI (high confidence)</a:t>
            </a:r>
          </a:p>
          <a:p>
            <a:r>
              <a:rPr lang="en-IN" dirty="0"/>
              <a:t>A small sample produces a wide CI (low confidence)</a:t>
            </a:r>
          </a:p>
          <a:p>
            <a:endParaRPr lang="en-IN" dirty="0"/>
          </a:p>
          <a:p>
            <a:pPr marL="36900" indent="0">
              <a:buNone/>
            </a:pPr>
            <a:r>
              <a:rPr lang="en-IN" dirty="0"/>
              <a:t>Overlapping confidence intervals indicate </a:t>
            </a:r>
            <a:r>
              <a:rPr lang="en-IN" b="1" dirty="0"/>
              <a:t>insufficient evidence</a:t>
            </a:r>
            <a:r>
              <a:rPr lang="en-IN" dirty="0"/>
              <a:t> to declare superiority, not that the models are equivalent. </a:t>
            </a:r>
          </a:p>
          <a:p>
            <a:pPr marL="36900" indent="0">
              <a:buNone/>
            </a:pPr>
            <a:r>
              <a:rPr lang="en-IN" dirty="0"/>
              <a:t>Importantly, CI overlap is only a heuristic—formal decisions require </a:t>
            </a:r>
            <a:r>
              <a:rPr lang="en-IN" b="1" dirty="0"/>
              <a:t>hypothesis testing</a:t>
            </a:r>
            <a:r>
              <a:rPr lang="en-IN" dirty="0"/>
              <a:t> (e.g., z-test, Wald test, likelihood ratio test).</a:t>
            </a:r>
          </a:p>
          <a:p>
            <a:pPr marL="36900" indent="0">
              <a:buNone/>
            </a:pPr>
            <a:r>
              <a:rPr lang="en-IN" dirty="0"/>
              <a:t>The key implication is operational: if uncertainty is high, more data is required before replacing a production model.</a:t>
            </a:r>
          </a:p>
        </p:txBody>
      </p:sp>
    </p:spTree>
    <p:extLst>
      <p:ext uri="{BB962C8B-B14F-4D97-AF65-F5344CB8AC3E}">
        <p14:creationId xmlns:p14="http://schemas.microsoft.com/office/powerpoint/2010/main" val="1840530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30062-9C2A-3D51-FB2E-6F2C59C7B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effectLst/>
              </a:rPr>
              <a:t> What Calibration Means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EBF3C1-C7C1-19BF-7A78-11496C4BCB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1732449"/>
                <a:ext cx="10353762" cy="4177284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IN" sz="2600" dirty="0">
                    <a:effectLst/>
                  </a:rPr>
                  <a:t>Calibration “learns” a monotonic mapping:</a:t>
                </a:r>
              </a:p>
              <a:p>
                <a:pPr marL="36900" indent="0">
                  <a:buNone/>
                </a:pPr>
                <a:r>
                  <a:rPr lang="en-IN" sz="2600" dirty="0">
                    <a:effectLst/>
                  </a:rPr>
                  <a:t>				g : s(x) -&gt; P(y=1 | x)</a:t>
                </a:r>
              </a:p>
              <a:p>
                <a:pPr marL="36900" indent="0">
                  <a:buNone/>
                </a:pPr>
                <a:r>
                  <a:rPr lang="en-IN" sz="2600" dirty="0">
                    <a:effectLst/>
                  </a:rPr>
                  <a:t>	such that:</a:t>
                </a:r>
              </a:p>
              <a:p>
                <a:pPr marL="36900" indent="0">
                  <a:buNone/>
                </a:pPr>
                <a:r>
                  <a:rPr lang="en-IN" sz="2600" dirty="0">
                    <a:effectLst/>
                  </a:rPr>
                  <a:t>				P(y=1 |P=p) </a:t>
                </a:r>
                <a14:m>
                  <m:oMath xmlns:m="http://schemas.openxmlformats.org/officeDocument/2006/math">
                    <m:r>
                      <a:rPr lang="en-IN" sz="2600">
                        <a:effectLst/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IN" sz="2600" dirty="0">
                    <a:effectLst/>
                  </a:rPr>
                  <a:t> p</a:t>
                </a:r>
                <a:br>
                  <a:rPr lang="en-IN" sz="2600" dirty="0">
                    <a:effectLst/>
                  </a:rPr>
                </a:br>
                <a:endParaRPr lang="en-IN" sz="2600" dirty="0">
                  <a:effectLst/>
                </a:endParaRPr>
              </a:p>
              <a:p>
                <a:r>
                  <a:rPr lang="en-IN" sz="2600" b="1" dirty="0">
                    <a:effectLst/>
                  </a:rPr>
                  <a:t>Common calibration methods:</a:t>
                </a:r>
                <a:endParaRPr lang="en-IN" sz="2600" dirty="0">
                  <a:effectLst/>
                </a:endParaRPr>
              </a:p>
              <a:p>
                <a:pPr lvl="2" fontAlgn="ctr"/>
                <a:r>
                  <a:rPr lang="en-IN" sz="2600" dirty="0">
                    <a:effectLst/>
                  </a:rPr>
                  <a:t>Platt Scaling (logistic calibration)</a:t>
                </a:r>
              </a:p>
              <a:p>
                <a:pPr lvl="2" fontAlgn="ctr"/>
                <a:r>
                  <a:rPr lang="en-IN" sz="2600" dirty="0">
                    <a:effectLst/>
                  </a:rPr>
                  <a:t>Isotonic Regression</a:t>
                </a:r>
              </a:p>
              <a:p>
                <a:pPr lvl="2" fontAlgn="ctr"/>
                <a:r>
                  <a:rPr lang="en-IN" sz="2600" dirty="0">
                    <a:effectLst/>
                  </a:rPr>
                  <a:t>Temperature Scaling (deep models)</a:t>
                </a:r>
              </a:p>
              <a:p>
                <a:pPr marL="36900" indent="0" fontAlgn="ctr">
                  <a:buNone/>
                </a:pPr>
                <a:endParaRPr lang="en-IN" sz="2400" dirty="0">
                  <a:effectLst/>
                </a:endParaRPr>
              </a:p>
              <a:p>
                <a:pPr marL="36900" indent="0" fontAlgn="ctr">
                  <a:buNone/>
                </a:pPr>
                <a:r>
                  <a:rPr lang="en-IN" sz="2600" dirty="0">
                    <a:effectLst/>
                  </a:rPr>
                  <a:t>Note: Calibration is trained on a </a:t>
                </a:r>
                <a:r>
                  <a:rPr lang="en-US" sz="2600" b="1" dirty="0">
                    <a:effectLst/>
                  </a:rPr>
                  <a:t>held-out validation set.</a:t>
                </a:r>
                <a:endParaRPr lang="en-IN" sz="2600" dirty="0">
                  <a:effectLst/>
                </a:endParaRPr>
              </a:p>
              <a:p>
                <a:endParaRPr lang="en-IN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EBF3C1-C7C1-19BF-7A78-11496C4BCB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1732449"/>
                <a:ext cx="10353762" cy="417728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45028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93FB1-9BB9-D5C1-46A1-08FF57C33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A/A/B Testing Exists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E32B4-567F-4AC8-AB28-394988E8E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IN" dirty="0"/>
              <a:t>A/A/B testing extends A/B testing by introducing </a:t>
            </a:r>
            <a:r>
              <a:rPr lang="en-IN" b="1" dirty="0"/>
              <a:t>two identical control groups</a:t>
            </a:r>
            <a:r>
              <a:rPr lang="en-IN" dirty="0"/>
              <a:t> before evaluating the treatment.</a:t>
            </a:r>
          </a:p>
          <a:p>
            <a:pPr marL="36900" indent="0">
              <a:buNone/>
            </a:pPr>
            <a:r>
              <a:rPr lang="en-IN" dirty="0"/>
              <a:t>Its purpose is to:</a:t>
            </a:r>
          </a:p>
          <a:p>
            <a:pPr lvl="1"/>
            <a:r>
              <a:rPr lang="en-IN" sz="2000" dirty="0"/>
              <a:t>Estimate the natural variance (noise floor)</a:t>
            </a:r>
          </a:p>
          <a:p>
            <a:pPr lvl="1"/>
            <a:r>
              <a:rPr lang="en-IN" sz="2000" dirty="0"/>
              <a:t>Detect experimental issues (logging bugs, randomization failures, sampling bias)</a:t>
            </a:r>
          </a:p>
          <a:p>
            <a:pPr lvl="1"/>
            <a:r>
              <a:rPr lang="en-IN" sz="2000" dirty="0"/>
              <a:t>Prevent false positives</a:t>
            </a:r>
          </a:p>
          <a:p>
            <a:pPr marL="450000" lvl="1" indent="0">
              <a:buNone/>
            </a:pPr>
            <a:endParaRPr lang="en-IN" sz="2000" dirty="0"/>
          </a:p>
          <a:p>
            <a:pPr marL="36900" indent="0">
              <a:buNone/>
            </a:pPr>
            <a:r>
              <a:rPr lang="en-IN" dirty="0"/>
              <a:t>If the two identical controls differ significantly, the experiment itself is unreliable, and any conclusions about the treatment are invalid.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94736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00FA1-C22A-4E50-3E2C-81D74C558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A|A|B Testing Example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2AF2A-BC7C-D86F-BC76-E9ADFC919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3776133"/>
            <a:ext cx="10353762" cy="2015067"/>
          </a:xfrm>
        </p:spPr>
        <p:txBody>
          <a:bodyPr>
            <a:noAutofit/>
          </a:bodyPr>
          <a:lstStyle/>
          <a:p>
            <a:pPr lvl="1"/>
            <a:r>
              <a:rPr lang="en-IN" dirty="0">
                <a:effectLst/>
              </a:rPr>
              <a:t>Without A′:</a:t>
            </a:r>
            <a:br>
              <a:rPr lang="en-IN" dirty="0">
                <a:effectLst/>
              </a:rPr>
            </a:br>
            <a:r>
              <a:rPr lang="en-IN" dirty="0">
                <a:effectLst/>
              </a:rPr>
              <a:t>One might falsely conclude B is better than A.</a:t>
            </a:r>
          </a:p>
          <a:p>
            <a:pPr lvl="1"/>
            <a:r>
              <a:rPr lang="en-IN" dirty="0">
                <a:effectLst/>
              </a:rPr>
              <a:t>With A′:</a:t>
            </a:r>
            <a:br>
              <a:rPr lang="en-IN" dirty="0">
                <a:effectLst/>
              </a:rPr>
            </a:br>
            <a:r>
              <a:rPr lang="en-IN" dirty="0">
                <a:effectLst/>
              </a:rPr>
              <a:t>Difference is within </a:t>
            </a:r>
            <a:r>
              <a:rPr lang="en-US" b="1" dirty="0">
                <a:effectLst/>
              </a:rPr>
              <a:t>natural variance.</a:t>
            </a:r>
            <a:endParaRPr lang="en-IN" dirty="0">
              <a:effectLst/>
            </a:endParaRPr>
          </a:p>
          <a:p>
            <a:pPr marL="36900" indent="0" fontAlgn="ctr">
              <a:buNone/>
            </a:pPr>
            <a:r>
              <a:rPr lang="en-IN" dirty="0">
                <a:effectLst/>
              </a:rPr>
              <a:t>Improvement is </a:t>
            </a:r>
            <a:r>
              <a:rPr lang="en-US" b="1" dirty="0">
                <a:effectLst/>
              </a:rPr>
              <a:t>not statistically meaningful.</a:t>
            </a:r>
            <a:endParaRPr lang="en-US" dirty="0">
              <a:effectLst/>
            </a:endParaRPr>
          </a:p>
          <a:p>
            <a:pPr marL="36900" indent="0">
              <a:spcBef>
                <a:spcPts val="250"/>
              </a:spcBef>
              <a:spcAft>
                <a:spcPts val="250"/>
              </a:spcAft>
              <a:buNone/>
            </a:pPr>
            <a:r>
              <a:rPr lang="en-IN" b="1" dirty="0">
                <a:effectLst/>
              </a:rPr>
              <a:t>Key Insight:</a:t>
            </a:r>
            <a:endParaRPr lang="en-IN" dirty="0">
              <a:effectLst/>
            </a:endParaRPr>
          </a:p>
          <a:p>
            <a:pPr marL="414000" lvl="1" indent="0">
              <a:spcBef>
                <a:spcPts val="250"/>
              </a:spcBef>
              <a:spcAft>
                <a:spcPts val="250"/>
              </a:spcAft>
              <a:buNone/>
            </a:pPr>
            <a:r>
              <a:rPr lang="en-IN" b="1" dirty="0">
                <a:effectLst/>
              </a:rPr>
              <a:t>If A and A′ differ significantly, the experiment is unreliable. </a:t>
            </a:r>
            <a:r>
              <a:rPr lang="en-IN" dirty="0">
                <a:effectLst/>
              </a:rPr>
              <a:t>A/A testing establishes </a:t>
            </a:r>
            <a:r>
              <a:rPr lang="en-US" b="1" dirty="0">
                <a:effectLst/>
              </a:rPr>
              <a:t>experimental sanity</a:t>
            </a:r>
            <a:r>
              <a:rPr lang="en-IN" dirty="0">
                <a:effectLst/>
              </a:rPr>
              <a:t>.</a:t>
            </a:r>
          </a:p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DCB2315-2106-2160-11C7-6078AA5CD2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43030"/>
              </p:ext>
            </p:extLst>
          </p:nvPr>
        </p:nvGraphicFramePr>
        <p:xfrm>
          <a:off x="913795" y="1753615"/>
          <a:ext cx="5374758" cy="1848952"/>
        </p:xfrm>
        <a:graphic>
          <a:graphicData uri="http://schemas.openxmlformats.org/drawingml/2006/table">
            <a:tbl>
              <a:tblPr/>
              <a:tblGrid>
                <a:gridCol w="1954724">
                  <a:extLst>
                    <a:ext uri="{9D8B030D-6E8A-4147-A177-3AD203B41FA5}">
                      <a16:colId xmlns:a16="http://schemas.microsoft.com/office/drawing/2014/main" val="490356863"/>
                    </a:ext>
                  </a:extLst>
                </a:gridCol>
                <a:gridCol w="1954724">
                  <a:extLst>
                    <a:ext uri="{9D8B030D-6E8A-4147-A177-3AD203B41FA5}">
                      <a16:colId xmlns:a16="http://schemas.microsoft.com/office/drawing/2014/main" val="2689440663"/>
                    </a:ext>
                  </a:extLst>
                </a:gridCol>
                <a:gridCol w="1465310">
                  <a:extLst>
                    <a:ext uri="{9D8B030D-6E8A-4147-A177-3AD203B41FA5}">
                      <a16:colId xmlns:a16="http://schemas.microsoft.com/office/drawing/2014/main" val="2150895140"/>
                    </a:ext>
                  </a:extLst>
                </a:gridCol>
              </a:tblGrid>
              <a:tr h="462238">
                <a:tc>
                  <a:txBody>
                    <a:bodyPr/>
                    <a:lstStyle/>
                    <a:p>
                      <a:pPr marL="0" marR="0" fontAlgn="t">
                        <a:buNone/>
                      </a:pPr>
                      <a:r>
                        <a:rPr lang="en-IN" sz="2000" b="0" dirty="0">
                          <a:effectLst/>
                          <a:latin typeface="+mn-lt"/>
                        </a:rPr>
                        <a:t>Group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buNone/>
                      </a:pPr>
                      <a:r>
                        <a:rPr lang="en-IN" sz="2000" b="0" dirty="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buNone/>
                      </a:pPr>
                      <a:r>
                        <a:rPr lang="en-IN" sz="2000" b="0" dirty="0">
                          <a:effectLst/>
                          <a:latin typeface="+mn-lt"/>
                        </a:rPr>
                        <a:t>CTR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5342032"/>
                  </a:ext>
                </a:extLst>
              </a:tr>
              <a:tr h="462238">
                <a:tc>
                  <a:txBody>
                    <a:bodyPr/>
                    <a:lstStyle/>
                    <a:p>
                      <a:pPr marL="0" marR="0" fontAlgn="t">
                        <a:buNone/>
                      </a:pPr>
                      <a:r>
                        <a:rPr lang="en-IN" sz="2000" b="0" dirty="0"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buNone/>
                      </a:pPr>
                      <a:r>
                        <a:rPr lang="en-IN" sz="2000" b="0" dirty="0">
                          <a:effectLst/>
                          <a:latin typeface="+mn-lt"/>
                        </a:rPr>
                        <a:t>Old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buNone/>
                      </a:pPr>
                      <a:r>
                        <a:rPr lang="en-IN" sz="2000" b="0" dirty="0">
                          <a:effectLst/>
                          <a:latin typeface="+mn-lt"/>
                        </a:rPr>
                        <a:t>5.0%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2381602"/>
                  </a:ext>
                </a:extLst>
              </a:tr>
              <a:tr h="462238">
                <a:tc>
                  <a:txBody>
                    <a:bodyPr/>
                    <a:lstStyle/>
                    <a:p>
                      <a:pPr marL="0" marR="0" fontAlgn="t">
                        <a:buNone/>
                      </a:pPr>
                      <a:r>
                        <a:rPr lang="en-IN" sz="2000" b="0" dirty="0">
                          <a:effectLst/>
                          <a:latin typeface="+mn-lt"/>
                        </a:rPr>
                        <a:t>A′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buNone/>
                      </a:pPr>
                      <a:r>
                        <a:rPr lang="en-IN" sz="2000" b="0" dirty="0">
                          <a:effectLst/>
                          <a:latin typeface="+mn-lt"/>
                        </a:rPr>
                        <a:t>Old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buNone/>
                      </a:pPr>
                      <a:r>
                        <a:rPr lang="en-IN" sz="2000" b="0" dirty="0">
                          <a:effectLst/>
                          <a:latin typeface="+mn-lt"/>
                        </a:rPr>
                        <a:t>5.5%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6343001"/>
                  </a:ext>
                </a:extLst>
              </a:tr>
              <a:tr h="462238">
                <a:tc>
                  <a:txBody>
                    <a:bodyPr/>
                    <a:lstStyle/>
                    <a:p>
                      <a:pPr marL="0" marR="0" fontAlgn="t">
                        <a:buNone/>
                      </a:pPr>
                      <a:r>
                        <a:rPr lang="en-IN" sz="2000" b="0" dirty="0"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buNone/>
                      </a:pPr>
                      <a:r>
                        <a:rPr lang="en-IN" sz="2000" b="0" dirty="0">
                          <a:effectLst/>
                          <a:latin typeface="+mn-lt"/>
                        </a:rPr>
                        <a:t>New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buNone/>
                      </a:pPr>
                      <a:r>
                        <a:rPr lang="en-IN" sz="2000" b="0" dirty="0">
                          <a:effectLst/>
                          <a:latin typeface="+mn-lt"/>
                        </a:rPr>
                        <a:t>5.4%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4573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0290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A97BB-84B4-155F-BEB3-15344B2BA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Practical Decision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BA898-087A-0351-CCA2-08C8C07DD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494100" indent="-457200">
              <a:buFont typeface="+mj-lt"/>
              <a:buAutoNum type="arabicPeriod"/>
            </a:pPr>
            <a:r>
              <a:rPr lang="en-IN" dirty="0"/>
              <a:t>Run A/A test → validate experiment</a:t>
            </a:r>
          </a:p>
          <a:p>
            <a:pPr marL="494100" indent="-457200">
              <a:buFont typeface="+mj-lt"/>
              <a:buAutoNum type="arabicPeriod"/>
            </a:pPr>
            <a:r>
              <a:rPr lang="en-IN" dirty="0"/>
              <a:t>Run A/B test → compare treatment</a:t>
            </a:r>
          </a:p>
          <a:p>
            <a:pPr marL="494100" indent="-457200">
              <a:buFont typeface="+mj-lt"/>
              <a:buAutoNum type="arabicPeriod"/>
            </a:pPr>
            <a:r>
              <a:rPr lang="en-IN" dirty="0"/>
              <a:t>Use:</a:t>
            </a:r>
          </a:p>
          <a:p>
            <a:pPr lvl="2"/>
            <a:r>
              <a:rPr lang="en-IN" sz="2000" dirty="0"/>
              <a:t>Confidence intervals</a:t>
            </a:r>
          </a:p>
          <a:p>
            <a:pPr lvl="2"/>
            <a:r>
              <a:rPr lang="en-IN" sz="2000" dirty="0"/>
              <a:t>Hypothesis testing</a:t>
            </a:r>
          </a:p>
          <a:p>
            <a:pPr lvl="2"/>
            <a:r>
              <a:rPr lang="en-IN" sz="2000" dirty="0"/>
              <a:t>Minimum detectable effect (MDE)</a:t>
            </a:r>
          </a:p>
          <a:p>
            <a:pPr marL="494100" indent="-457200">
              <a:buFont typeface="+mj-lt"/>
              <a:buAutoNum type="arabicPeriod"/>
            </a:pPr>
            <a:r>
              <a:rPr lang="en-IN" dirty="0"/>
              <a:t>Roll out gradually if statistically significant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10924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4C13C-4CBD-27EF-7651-0C5B55297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1E28B-E230-9C37-AE8C-F69C3D3EC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Section Summary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DB703AA-11D4-E06D-4F96-67C5489E79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4324582"/>
              </p:ext>
            </p:extLst>
          </p:nvPr>
        </p:nvGraphicFramePr>
        <p:xfrm>
          <a:off x="913795" y="1768461"/>
          <a:ext cx="10364410" cy="2438400"/>
        </p:xfrm>
        <a:graphic>
          <a:graphicData uri="http://schemas.openxmlformats.org/drawingml/2006/table">
            <a:tbl>
              <a:tblPr/>
              <a:tblGrid>
                <a:gridCol w="3815345">
                  <a:extLst>
                    <a:ext uri="{9D8B030D-6E8A-4147-A177-3AD203B41FA5}">
                      <a16:colId xmlns:a16="http://schemas.microsoft.com/office/drawing/2014/main" val="3525905672"/>
                    </a:ext>
                  </a:extLst>
                </a:gridCol>
                <a:gridCol w="3356680">
                  <a:extLst>
                    <a:ext uri="{9D8B030D-6E8A-4147-A177-3AD203B41FA5}">
                      <a16:colId xmlns:a16="http://schemas.microsoft.com/office/drawing/2014/main" val="2306050567"/>
                    </a:ext>
                  </a:extLst>
                </a:gridCol>
                <a:gridCol w="3192385">
                  <a:extLst>
                    <a:ext uri="{9D8B030D-6E8A-4147-A177-3AD203B41FA5}">
                      <a16:colId xmlns:a16="http://schemas.microsoft.com/office/drawing/2014/main" val="3533113488"/>
                    </a:ext>
                  </a:extLst>
                </a:gridCol>
              </a:tblGrid>
              <a:tr h="394236">
                <a:tc>
                  <a:txBody>
                    <a:bodyPr/>
                    <a:lstStyle/>
                    <a:p>
                      <a:pPr marL="0" marR="0" fontAlgn="t">
                        <a:buNone/>
                      </a:pPr>
                      <a:r>
                        <a:rPr lang="en-IN" sz="2000" b="1" dirty="0">
                          <a:effectLst/>
                          <a:latin typeface="+mn-lt"/>
                        </a:rPr>
                        <a:t>Aspect</a:t>
                      </a:r>
                      <a:endParaRPr lang="en-IN" sz="2000" dirty="0">
                        <a:effectLst/>
                        <a:latin typeface="+mn-lt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buNone/>
                      </a:pPr>
                      <a:r>
                        <a:rPr lang="en-IN" sz="2000" b="1" dirty="0">
                          <a:effectLst/>
                          <a:latin typeface="+mn-lt"/>
                        </a:rPr>
                        <a:t>A/B Testing</a:t>
                      </a:r>
                      <a:endParaRPr lang="en-IN" sz="2000" dirty="0">
                        <a:effectLst/>
                        <a:latin typeface="+mn-lt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buNone/>
                      </a:pPr>
                      <a:r>
                        <a:rPr lang="en-IN" sz="2000" b="1" dirty="0">
                          <a:effectLst/>
                          <a:latin typeface="+mn-lt"/>
                        </a:rPr>
                        <a:t>A/A/B Testing</a:t>
                      </a:r>
                      <a:endParaRPr lang="en-IN" sz="2000" dirty="0">
                        <a:effectLst/>
                        <a:latin typeface="+mn-lt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438942"/>
                  </a:ext>
                </a:extLst>
              </a:tr>
              <a:tr h="394236">
                <a:tc>
                  <a:txBody>
                    <a:bodyPr/>
                    <a:lstStyle/>
                    <a:p>
                      <a:pPr marL="0" marR="0" fontAlgn="t">
                        <a:buNone/>
                      </a:pPr>
                      <a:r>
                        <a:rPr lang="en-IN" sz="2000" dirty="0">
                          <a:effectLst/>
                          <a:latin typeface="+mn-lt"/>
                        </a:rPr>
                        <a:t>Purpose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buNone/>
                      </a:pPr>
                      <a:r>
                        <a:rPr lang="en-IN" sz="2000" dirty="0">
                          <a:effectLst/>
                          <a:latin typeface="+mn-lt"/>
                        </a:rPr>
                        <a:t>Compare old vs new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buNone/>
                      </a:pPr>
                      <a:r>
                        <a:rPr lang="en-IN" sz="2000" dirty="0">
                          <a:effectLst/>
                          <a:latin typeface="+mn-lt"/>
                        </a:rPr>
                        <a:t>Validate experiment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2780584"/>
                  </a:ext>
                </a:extLst>
              </a:tr>
              <a:tr h="394236">
                <a:tc>
                  <a:txBody>
                    <a:bodyPr/>
                    <a:lstStyle/>
                    <a:p>
                      <a:pPr marL="0" marR="0" fontAlgn="t">
                        <a:buNone/>
                      </a:pPr>
                      <a:r>
                        <a:rPr lang="en-IN" sz="2000" dirty="0">
                          <a:effectLst/>
                          <a:latin typeface="+mn-lt"/>
                        </a:rPr>
                        <a:t>Controls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buNone/>
                      </a:pPr>
                      <a:r>
                        <a:rPr lang="en-IN" sz="2000" dirty="0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buNone/>
                      </a:pPr>
                      <a:r>
                        <a:rPr lang="en-IN" sz="2000" dirty="0"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68988"/>
                  </a:ext>
                </a:extLst>
              </a:tr>
              <a:tr h="394236">
                <a:tc>
                  <a:txBody>
                    <a:bodyPr/>
                    <a:lstStyle/>
                    <a:p>
                      <a:pPr marL="0" marR="0" fontAlgn="t">
                        <a:buNone/>
                      </a:pPr>
                      <a:r>
                        <a:rPr lang="en-IN" sz="2000" dirty="0">
                          <a:effectLst/>
                          <a:latin typeface="+mn-lt"/>
                        </a:rPr>
                        <a:t>Detects noise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buNone/>
                      </a:pPr>
                      <a:r>
                        <a:rPr lang="en-IN" sz="2000" dirty="0">
                          <a:effectLst/>
                          <a:latin typeface="+mn-lt"/>
                        </a:rPr>
                        <a:t>❌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buNone/>
                      </a:pPr>
                      <a:r>
                        <a:rPr lang="en-IN" sz="2000" dirty="0">
                          <a:effectLst/>
                          <a:latin typeface="+mn-lt"/>
                        </a:rPr>
                        <a:t>✔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3590767"/>
                  </a:ext>
                </a:extLst>
              </a:tr>
              <a:tr h="394236">
                <a:tc>
                  <a:txBody>
                    <a:bodyPr/>
                    <a:lstStyle/>
                    <a:p>
                      <a:pPr marL="0" marR="0" fontAlgn="t">
                        <a:buNone/>
                      </a:pPr>
                      <a:r>
                        <a:rPr lang="en-IN" sz="2000" dirty="0">
                          <a:effectLst/>
                          <a:latin typeface="+mn-lt"/>
                        </a:rPr>
                        <a:t>Prevents false positives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buNone/>
                      </a:pPr>
                      <a:r>
                        <a:rPr lang="en-IN" sz="2000" dirty="0">
                          <a:effectLst/>
                          <a:latin typeface="+mn-lt"/>
                        </a:rPr>
                        <a:t>❌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buNone/>
                      </a:pPr>
                      <a:r>
                        <a:rPr lang="en-IN" sz="2000" dirty="0">
                          <a:effectLst/>
                          <a:latin typeface="+mn-lt"/>
                        </a:rPr>
                        <a:t>✔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645970"/>
                  </a:ext>
                </a:extLst>
              </a:tr>
              <a:tr h="394236">
                <a:tc>
                  <a:txBody>
                    <a:bodyPr/>
                    <a:lstStyle/>
                    <a:p>
                      <a:pPr marL="0" marR="0" fontAlgn="t">
                        <a:buNone/>
                      </a:pPr>
                      <a:r>
                        <a:rPr lang="en-IN" sz="2000" dirty="0">
                          <a:effectLst/>
                          <a:latin typeface="+mn-lt"/>
                        </a:rPr>
                        <a:t>Production readiness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buNone/>
                      </a:pPr>
                      <a:r>
                        <a:rPr lang="en-IN" sz="2000" dirty="0">
                          <a:effectLst/>
                          <a:latin typeface="+mn-lt"/>
                        </a:rPr>
                        <a:t>✔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buNone/>
                      </a:pPr>
                      <a:r>
                        <a:rPr lang="en-IN" sz="2000" dirty="0">
                          <a:effectLst/>
                          <a:latin typeface="+mn-lt"/>
                        </a:rPr>
                        <a:t>✔✔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0606365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C867C95-0925-0538-8A9A-FF49D94BBE53}"/>
              </a:ext>
            </a:extLst>
          </p:cNvPr>
          <p:cNvSpPr txBox="1">
            <a:spLocks/>
          </p:cNvSpPr>
          <p:nvPr/>
        </p:nvSpPr>
        <p:spPr>
          <a:xfrm>
            <a:off x="903147" y="4287349"/>
            <a:ext cx="10364410" cy="198119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IN" b="1" dirty="0">
                <a:effectLst/>
              </a:rPr>
              <a:t>A/B Testing: </a:t>
            </a:r>
          </a:p>
          <a:p>
            <a:pPr marL="36900" indent="0">
              <a:buNone/>
            </a:pPr>
            <a:r>
              <a:rPr lang="en-IN" dirty="0">
                <a:effectLst/>
              </a:rPr>
              <a:t>A randomized controlled experiment used to compare two systems by measuring statistically significant differences in a predefined metric.</a:t>
            </a:r>
          </a:p>
          <a:p>
            <a:pPr marL="36900" indent="0">
              <a:buNone/>
            </a:pPr>
            <a:r>
              <a:rPr lang="en-IN" b="1" dirty="0">
                <a:effectLst/>
              </a:rPr>
              <a:t>A/A/B Testing:</a:t>
            </a:r>
          </a:p>
          <a:p>
            <a:pPr marL="36900" indent="0">
              <a:buNone/>
            </a:pPr>
            <a:r>
              <a:rPr lang="en-IN" dirty="0">
                <a:effectLst/>
              </a:rPr>
              <a:t>An extension of A/B testing that adds an extra control group to estimate variance and validate experimental reliability.</a:t>
            </a:r>
          </a:p>
        </p:txBody>
      </p:sp>
    </p:spTree>
    <p:extLst>
      <p:ext uri="{BB962C8B-B14F-4D97-AF65-F5344CB8AC3E}">
        <p14:creationId xmlns:p14="http://schemas.microsoft.com/office/powerpoint/2010/main" val="12467013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5082A-BAF9-8FCF-2CCF-8882A8A8B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3CF32-2A9C-CBC4-8023-999CEBFF8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800" dirty="0">
                <a:latin typeface="Bahnschrift" panose="020B0502040204020203" pitchFamily="34" charset="0"/>
              </a:rPr>
              <a:t>DS/ML Project Life-Cycle</a:t>
            </a:r>
            <a:endParaRPr lang="en-IN" sz="4800" dirty="0">
              <a:latin typeface="Bahnschrift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C3439C-6978-FE0C-03E0-C88AF7BD5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ctr">
            <a:noAutofit/>
          </a:bodyPr>
          <a:lstStyle/>
          <a:p>
            <a:r>
              <a:rPr lang="en-US" sz="2400" dirty="0"/>
              <a:t>A look from a higher perspective.</a:t>
            </a:r>
          </a:p>
        </p:txBody>
      </p:sp>
    </p:spTree>
    <p:extLst>
      <p:ext uri="{BB962C8B-B14F-4D97-AF65-F5344CB8AC3E}">
        <p14:creationId xmlns:p14="http://schemas.microsoft.com/office/powerpoint/2010/main" val="36514452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84FFD-A4EF-C26C-402F-6439B891B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>
                <a:effectLst/>
              </a:rPr>
              <a:t>(1) Understand Requirements — </a:t>
            </a:r>
            <a:r>
              <a:rPr lang="en-US" b="1" i="1" dirty="0">
                <a:effectLst/>
              </a:rPr>
              <a:t>Problem Definition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68BAC-A68D-788C-2136-B9102556C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6900" indent="0">
              <a:buNone/>
            </a:pPr>
            <a:r>
              <a:rPr lang="en-IN" b="1" dirty="0">
                <a:effectLst/>
              </a:rPr>
              <a:t>Purpose:</a:t>
            </a:r>
            <a:endParaRPr lang="en-IN" dirty="0">
              <a:effectLst/>
            </a:endParaRPr>
          </a:p>
          <a:p>
            <a:r>
              <a:rPr lang="en-IN" dirty="0">
                <a:effectLst/>
              </a:rPr>
              <a:t>Translate a vague business question into a </a:t>
            </a:r>
            <a:r>
              <a:rPr lang="en-US" b="1" dirty="0">
                <a:effectLst/>
              </a:rPr>
              <a:t>well-posed analytical or predictive problem</a:t>
            </a:r>
            <a:r>
              <a:rPr lang="en-IN" dirty="0">
                <a:effectLst/>
              </a:rPr>
              <a:t>.</a:t>
            </a:r>
          </a:p>
          <a:p>
            <a:pPr marL="36900" indent="0">
              <a:buNone/>
            </a:pPr>
            <a:r>
              <a:rPr lang="en-IN" b="1" dirty="0">
                <a:effectLst/>
              </a:rPr>
              <a:t>Key activities:</a:t>
            </a:r>
            <a:endParaRPr lang="en-IN" dirty="0">
              <a:effectLst/>
            </a:endParaRPr>
          </a:p>
          <a:p>
            <a:pPr fontAlgn="ctr"/>
            <a:r>
              <a:rPr lang="en-IN" dirty="0">
                <a:effectLst/>
              </a:rPr>
              <a:t>Identify the </a:t>
            </a:r>
            <a:r>
              <a:rPr lang="en-US" b="1" dirty="0">
                <a:effectLst/>
              </a:rPr>
              <a:t>end user</a:t>
            </a:r>
            <a:r>
              <a:rPr lang="en-IN" dirty="0">
                <a:effectLst/>
              </a:rPr>
              <a:t> (customer, operations team, leadership)</a:t>
            </a:r>
          </a:p>
          <a:p>
            <a:pPr fontAlgn="ctr"/>
            <a:r>
              <a:rPr lang="en-IN" dirty="0">
                <a:effectLst/>
              </a:rPr>
              <a:t>Define:</a:t>
            </a:r>
          </a:p>
          <a:p>
            <a:pPr lvl="1" fontAlgn="ctr"/>
            <a:r>
              <a:rPr lang="en-IN" dirty="0">
                <a:effectLst/>
              </a:rPr>
              <a:t>Objective (e.g., increase CTR, reduce churn)</a:t>
            </a:r>
          </a:p>
          <a:p>
            <a:pPr lvl="1" fontAlgn="ctr"/>
            <a:r>
              <a:rPr lang="en-IN" dirty="0">
                <a:effectLst/>
              </a:rPr>
              <a:t>Constraints (latency, cost, interpretability, regulation)</a:t>
            </a:r>
          </a:p>
          <a:p>
            <a:pPr lvl="1" fontAlgn="ctr"/>
            <a:r>
              <a:rPr lang="en-IN" dirty="0">
                <a:effectLst/>
              </a:rPr>
              <a:t>Success metrics (business + statistical)</a:t>
            </a:r>
          </a:p>
          <a:p>
            <a:pPr marL="36900" indent="0">
              <a:buNone/>
            </a:pPr>
            <a:r>
              <a:rPr lang="en-IN" b="1" dirty="0">
                <a:effectLst/>
              </a:rPr>
              <a:t>Critical insight:</a:t>
            </a:r>
            <a:endParaRPr lang="en-IN" dirty="0">
              <a:effectLst/>
            </a:endParaRPr>
          </a:p>
          <a:p>
            <a:pPr marL="450000" lvl="1" indent="0">
              <a:buNone/>
            </a:pPr>
            <a:r>
              <a:rPr lang="en-IN" dirty="0">
                <a:effectLst/>
              </a:rPr>
              <a:t>	A technically excellent model solving the </a:t>
            </a:r>
            <a:r>
              <a:rPr lang="en-US" i="1" dirty="0">
                <a:effectLst/>
              </a:rPr>
              <a:t>wrong problem</a:t>
            </a:r>
            <a:r>
              <a:rPr lang="en-IN" dirty="0">
                <a:effectLst/>
              </a:rPr>
              <a:t> has zero value.</a:t>
            </a:r>
          </a:p>
          <a:p>
            <a:pPr marL="36900" indent="0">
              <a:buNone/>
            </a:pPr>
            <a:r>
              <a:rPr lang="en-IN" b="1" dirty="0">
                <a:effectLst/>
              </a:rPr>
              <a:t>Analogy: </a:t>
            </a:r>
            <a:r>
              <a:rPr lang="en-IN" dirty="0">
                <a:effectLst/>
              </a:rPr>
              <a:t>Like defining what disease to treat before choosing a medical test or drug.</a:t>
            </a:r>
          </a:p>
          <a:p>
            <a:pPr marL="3690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03990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97D18-D915-2D0C-301B-E270221F9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>
                <a:effectLst/>
              </a:rPr>
              <a:t>(2) Data Acquisition — </a:t>
            </a:r>
            <a:r>
              <a:rPr lang="en-US" b="1" i="1" dirty="0">
                <a:effectLst/>
              </a:rPr>
              <a:t>Data Engineering Phase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599F1-81CF-1D1C-71D9-A132F3B98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6900" indent="0">
              <a:spcBef>
                <a:spcPts val="240"/>
              </a:spcBef>
              <a:spcAft>
                <a:spcPts val="300"/>
              </a:spcAft>
              <a:buNone/>
            </a:pPr>
            <a:r>
              <a:rPr lang="en-IN" b="1" dirty="0">
                <a:effectLst/>
              </a:rPr>
              <a:t>Purpose: </a:t>
            </a:r>
            <a:r>
              <a:rPr lang="en-IN" dirty="0">
                <a:effectLst/>
              </a:rPr>
              <a:t>Ensure the </a:t>
            </a:r>
            <a:r>
              <a:rPr lang="en-US" b="1" dirty="0">
                <a:effectLst/>
              </a:rPr>
              <a:t>right data exists, is accessible, and is trustworthy</a:t>
            </a:r>
            <a:r>
              <a:rPr lang="en-IN" dirty="0">
                <a:effectLst/>
              </a:rPr>
              <a:t>.</a:t>
            </a:r>
          </a:p>
          <a:p>
            <a:pPr marL="36900" indent="0">
              <a:spcBef>
                <a:spcPts val="240"/>
              </a:spcBef>
              <a:spcAft>
                <a:spcPts val="300"/>
              </a:spcAft>
              <a:buNone/>
            </a:pPr>
            <a:r>
              <a:rPr lang="en-IN" b="1" dirty="0">
                <a:effectLst/>
              </a:rPr>
              <a:t>Sources:</a:t>
            </a:r>
            <a:endParaRPr lang="en-IN" dirty="0">
              <a:effectLst/>
            </a:endParaRPr>
          </a:p>
          <a:p>
            <a:pPr lvl="1" fontAlgn="ctr">
              <a:spcBef>
                <a:spcPts val="240"/>
              </a:spcBef>
              <a:spcAft>
                <a:spcPts val="300"/>
              </a:spcAft>
            </a:pPr>
            <a:r>
              <a:rPr lang="en-IN" sz="2000" dirty="0">
                <a:effectLst/>
              </a:rPr>
              <a:t>Databases (SQL: DB, DW)</a:t>
            </a:r>
          </a:p>
          <a:p>
            <a:pPr lvl="1" fontAlgn="ctr">
              <a:spcBef>
                <a:spcPts val="240"/>
              </a:spcBef>
              <a:spcAft>
                <a:spcPts val="300"/>
              </a:spcAft>
            </a:pPr>
            <a:r>
              <a:rPr lang="en-IN" sz="2000" dirty="0">
                <a:effectLst/>
              </a:rPr>
              <a:t>Logs (application, clickstream)</a:t>
            </a:r>
          </a:p>
          <a:p>
            <a:pPr lvl="1" fontAlgn="ctr">
              <a:spcBef>
                <a:spcPts val="240"/>
              </a:spcBef>
              <a:spcAft>
                <a:spcPts val="300"/>
              </a:spcAft>
            </a:pPr>
            <a:r>
              <a:rPr lang="en-IN" sz="2000" dirty="0">
                <a:effectLst/>
              </a:rPr>
              <a:t>Distributed systems (Hadoop, Spark)</a:t>
            </a:r>
          </a:p>
          <a:p>
            <a:pPr lvl="1" fontAlgn="ctr">
              <a:spcBef>
                <a:spcPts val="240"/>
              </a:spcBef>
              <a:spcAft>
                <a:spcPts val="300"/>
              </a:spcAft>
            </a:pPr>
            <a:r>
              <a:rPr lang="en-IN" sz="2000" dirty="0">
                <a:effectLst/>
              </a:rPr>
              <a:t>External APIs or third-party data</a:t>
            </a:r>
          </a:p>
          <a:p>
            <a:pPr marL="36900" indent="0">
              <a:spcBef>
                <a:spcPts val="240"/>
              </a:spcBef>
              <a:spcAft>
                <a:spcPts val="300"/>
              </a:spcAft>
              <a:buNone/>
            </a:pPr>
            <a:r>
              <a:rPr lang="en-IN" b="1" dirty="0">
                <a:effectLst/>
              </a:rPr>
              <a:t>Key activities:</a:t>
            </a:r>
            <a:endParaRPr lang="en-IN" dirty="0">
              <a:effectLst/>
            </a:endParaRPr>
          </a:p>
          <a:p>
            <a:pPr lvl="1" fontAlgn="ctr">
              <a:spcBef>
                <a:spcPts val="240"/>
              </a:spcBef>
              <a:spcAft>
                <a:spcPts val="300"/>
              </a:spcAft>
            </a:pPr>
            <a:r>
              <a:rPr lang="en-IN" sz="2000" dirty="0">
                <a:effectLst/>
              </a:rPr>
              <a:t>ETL pipelines (Extract → Transform → Load)</a:t>
            </a:r>
          </a:p>
          <a:p>
            <a:pPr lvl="1" fontAlgn="ctr">
              <a:spcBef>
                <a:spcPts val="240"/>
              </a:spcBef>
              <a:spcAft>
                <a:spcPts val="300"/>
              </a:spcAft>
            </a:pPr>
            <a:r>
              <a:rPr lang="en-IN" sz="2000" dirty="0">
                <a:effectLst/>
              </a:rPr>
              <a:t>Data validation and schema checks</a:t>
            </a:r>
          </a:p>
          <a:p>
            <a:pPr lvl="1" fontAlgn="ctr">
              <a:spcBef>
                <a:spcPts val="240"/>
              </a:spcBef>
              <a:spcAft>
                <a:spcPts val="300"/>
              </a:spcAft>
            </a:pPr>
            <a:r>
              <a:rPr lang="en-IN" sz="2000" dirty="0">
                <a:effectLst/>
              </a:rPr>
              <a:t>Handling missing, delayed, or biased data</a:t>
            </a:r>
          </a:p>
          <a:p>
            <a:pPr marL="36900" indent="0">
              <a:spcBef>
                <a:spcPts val="240"/>
              </a:spcBef>
              <a:spcAft>
                <a:spcPts val="300"/>
              </a:spcAft>
              <a:buNone/>
            </a:pPr>
            <a:r>
              <a:rPr lang="en-IN" b="1" dirty="0">
                <a:effectLst/>
              </a:rPr>
              <a:t>Time reality: </a:t>
            </a:r>
            <a:r>
              <a:rPr lang="en-IN" dirty="0">
                <a:effectLst/>
              </a:rPr>
              <a:t>This phase often takes </a:t>
            </a:r>
            <a:r>
              <a:rPr lang="en-US" b="1" dirty="0">
                <a:effectLst/>
              </a:rPr>
              <a:t>months</a:t>
            </a:r>
            <a:r>
              <a:rPr lang="en-IN" dirty="0">
                <a:effectLst/>
              </a:rPr>
              <a:t> and dominates project timelines.</a:t>
            </a:r>
          </a:p>
          <a:p>
            <a:pPr marL="36900" indent="0">
              <a:spcBef>
                <a:spcPts val="240"/>
              </a:spcBef>
              <a:spcAft>
                <a:spcPts val="300"/>
              </a:spcAft>
              <a:buNone/>
            </a:pPr>
            <a:r>
              <a:rPr lang="en-IN" b="1" dirty="0">
                <a:effectLst/>
              </a:rPr>
              <a:t>Why this matters: </a:t>
            </a:r>
            <a:r>
              <a:rPr lang="en-IN" dirty="0">
                <a:effectLst/>
              </a:rPr>
              <a:t>Model quality is </a:t>
            </a:r>
            <a:r>
              <a:rPr lang="en-US" b="1" dirty="0">
                <a:effectLst/>
              </a:rPr>
              <a:t>upper-bounded by data quality</a:t>
            </a:r>
            <a:r>
              <a:rPr lang="en-IN" dirty="0">
                <a:effectLst/>
              </a:rPr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935950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77FE6-EE59-DECE-9A22-8A3963F89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effectLst/>
              </a:rPr>
              <a:t>(3) Data Preparation — </a:t>
            </a:r>
            <a:r>
              <a:rPr lang="en-US" b="1" i="1" dirty="0">
                <a:effectLst/>
              </a:rPr>
              <a:t>Pre-processing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0973E-3F47-1743-2D4E-CCB9C532D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6900" indent="0">
              <a:buNone/>
            </a:pPr>
            <a:r>
              <a:rPr lang="en-IN" b="1" dirty="0">
                <a:effectLst/>
              </a:rPr>
              <a:t>Purpose:</a:t>
            </a:r>
            <a:endParaRPr lang="en-IN" dirty="0">
              <a:effectLst/>
            </a:endParaRPr>
          </a:p>
          <a:p>
            <a:pPr marL="36900" indent="0">
              <a:buNone/>
            </a:pPr>
            <a:r>
              <a:rPr lang="en-IN" dirty="0">
                <a:effectLst/>
              </a:rPr>
              <a:t>	Convert raw data into </a:t>
            </a:r>
            <a:r>
              <a:rPr lang="en-US" b="1" dirty="0">
                <a:effectLst/>
              </a:rPr>
              <a:t>model-ready features</a:t>
            </a:r>
            <a:r>
              <a:rPr lang="en-IN" dirty="0">
                <a:effectLst/>
              </a:rPr>
              <a:t>.</a:t>
            </a:r>
          </a:p>
          <a:p>
            <a:pPr marL="36900" indent="0">
              <a:buNone/>
            </a:pPr>
            <a:r>
              <a:rPr lang="en-IN" b="1" dirty="0">
                <a:effectLst/>
              </a:rPr>
              <a:t>Typical tasks:</a:t>
            </a:r>
            <a:endParaRPr lang="en-IN" dirty="0">
              <a:effectLst/>
            </a:endParaRPr>
          </a:p>
          <a:p>
            <a:pPr lvl="1" fontAlgn="ctr"/>
            <a:r>
              <a:rPr lang="en-IN" sz="2000" dirty="0">
                <a:effectLst/>
              </a:rPr>
              <a:t>Cleaning (missing values, outliers)</a:t>
            </a:r>
          </a:p>
          <a:p>
            <a:pPr lvl="1" fontAlgn="ctr"/>
            <a:r>
              <a:rPr lang="en-IN" sz="2000" dirty="0">
                <a:effectLst/>
              </a:rPr>
              <a:t>Encoding (categorical → numerical)</a:t>
            </a:r>
          </a:p>
          <a:p>
            <a:pPr lvl="1" fontAlgn="ctr"/>
            <a:r>
              <a:rPr lang="en-IN" sz="2000" dirty="0">
                <a:effectLst/>
              </a:rPr>
              <a:t>Normalization / scaling</a:t>
            </a:r>
          </a:p>
          <a:p>
            <a:pPr lvl="1" fontAlgn="ctr"/>
            <a:r>
              <a:rPr lang="en-IN" sz="2000" dirty="0">
                <a:effectLst/>
              </a:rPr>
              <a:t>Feature construction</a:t>
            </a:r>
          </a:p>
          <a:p>
            <a:pPr marL="36900" indent="0">
              <a:buNone/>
            </a:pPr>
            <a:r>
              <a:rPr lang="en-IN" b="1" dirty="0">
                <a:effectLst/>
              </a:rPr>
              <a:t>Key distinction:</a:t>
            </a:r>
            <a:endParaRPr lang="en-IN" dirty="0">
              <a:effectLst/>
            </a:endParaRPr>
          </a:p>
          <a:p>
            <a:pPr lvl="1"/>
            <a:r>
              <a:rPr lang="en-IN" sz="2000" dirty="0">
                <a:effectLst/>
              </a:rPr>
              <a:t>Data acquisition = </a:t>
            </a:r>
            <a:r>
              <a:rPr lang="en-US" sz="2000" i="1" dirty="0">
                <a:effectLst/>
              </a:rPr>
              <a:t>getting data</a:t>
            </a:r>
            <a:endParaRPr lang="en-IN" sz="2000" dirty="0">
              <a:effectLst/>
            </a:endParaRPr>
          </a:p>
          <a:p>
            <a:pPr lvl="1"/>
            <a:r>
              <a:rPr lang="en-IN" sz="2000" dirty="0">
                <a:effectLst/>
              </a:rPr>
              <a:t>Data preparation = </a:t>
            </a:r>
            <a:r>
              <a:rPr lang="en-US" sz="2000" i="1" dirty="0">
                <a:effectLst/>
              </a:rPr>
              <a:t>making data usable</a:t>
            </a:r>
            <a:endParaRPr lang="en-IN" sz="2000" dirty="0">
              <a:effectLst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11730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C63CC-AF8F-BFD0-DB60-3C8ECD6C8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>
                <a:effectLst/>
              </a:rPr>
              <a:t>(4) Data Analysis — </a:t>
            </a:r>
            <a:r>
              <a:rPr lang="en-US" b="1" i="1" dirty="0">
                <a:effectLst/>
              </a:rPr>
              <a:t>Exploration &amp; Statistical Reasoning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AB483-4CEF-B36D-EB61-92877D93D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6900" indent="0">
              <a:buNone/>
            </a:pPr>
            <a:r>
              <a:rPr lang="en-IN" b="1" dirty="0">
                <a:effectLst/>
              </a:rPr>
              <a:t>Purpose:</a:t>
            </a:r>
            <a:endParaRPr lang="en-IN" dirty="0">
              <a:effectLst/>
            </a:endParaRPr>
          </a:p>
          <a:p>
            <a:pPr marL="36900" indent="0">
              <a:buNone/>
            </a:pPr>
            <a:r>
              <a:rPr lang="en-IN" dirty="0">
                <a:effectLst/>
              </a:rPr>
              <a:t>	Understand the data before modeling to avoid </a:t>
            </a:r>
            <a:r>
              <a:rPr lang="en-US" b="1" dirty="0">
                <a:effectLst/>
              </a:rPr>
              <a:t>spurious learning</a:t>
            </a:r>
            <a:r>
              <a:rPr lang="en-IN" dirty="0">
                <a:effectLst/>
              </a:rPr>
              <a:t>.</a:t>
            </a:r>
          </a:p>
          <a:p>
            <a:pPr marL="36900" indent="0">
              <a:buNone/>
            </a:pPr>
            <a:r>
              <a:rPr lang="en-IN" b="1" dirty="0">
                <a:effectLst/>
              </a:rPr>
              <a:t>Activities:</a:t>
            </a:r>
            <a:endParaRPr lang="en-IN" dirty="0">
              <a:effectLst/>
            </a:endParaRPr>
          </a:p>
          <a:p>
            <a:pPr lvl="1" fontAlgn="ctr"/>
            <a:r>
              <a:rPr lang="en-IN" sz="2000" dirty="0">
                <a:effectLst/>
              </a:rPr>
              <a:t>Exploratory Data Analysis (EDA)</a:t>
            </a:r>
          </a:p>
          <a:p>
            <a:pPr lvl="1" fontAlgn="ctr"/>
            <a:r>
              <a:rPr lang="en-IN" sz="2000" dirty="0">
                <a:effectLst/>
              </a:rPr>
              <a:t>Visualization (distributions, correlations)</a:t>
            </a:r>
          </a:p>
          <a:p>
            <a:pPr lvl="1" fontAlgn="ctr"/>
            <a:r>
              <a:rPr lang="en-IN" sz="2000" dirty="0">
                <a:effectLst/>
              </a:rPr>
              <a:t>Hypothesis testing</a:t>
            </a:r>
          </a:p>
          <a:p>
            <a:pPr lvl="1" fontAlgn="ctr"/>
            <a:r>
              <a:rPr lang="en-IN" sz="2000" dirty="0">
                <a:effectLst/>
              </a:rPr>
              <a:t>Sampling strategies</a:t>
            </a:r>
          </a:p>
          <a:p>
            <a:pPr marL="36900" indent="0">
              <a:buNone/>
            </a:pPr>
            <a:r>
              <a:rPr lang="en-IN" b="1" dirty="0">
                <a:effectLst/>
              </a:rPr>
              <a:t>Estimated time: </a:t>
            </a:r>
            <a:r>
              <a:rPr lang="en-IN" dirty="0">
                <a:effectLst/>
              </a:rPr>
              <a:t>Often </a:t>
            </a:r>
            <a:r>
              <a:rPr lang="en-US" b="1" dirty="0">
                <a:effectLst/>
              </a:rPr>
              <a:t>months</a:t>
            </a:r>
            <a:r>
              <a:rPr lang="en-IN" dirty="0">
                <a:effectLst/>
              </a:rPr>
              <a:t>, especially for large or messy datasets.</a:t>
            </a:r>
          </a:p>
          <a:p>
            <a:pPr marL="36900" indent="0">
              <a:buNone/>
            </a:pPr>
            <a:r>
              <a:rPr lang="en-IN" b="1" dirty="0">
                <a:effectLst/>
              </a:rPr>
              <a:t>Why this is non-optional:</a:t>
            </a:r>
            <a:endParaRPr lang="en-IN" dirty="0">
              <a:effectLst/>
            </a:endParaRPr>
          </a:p>
          <a:p>
            <a:pPr marL="36900" indent="0">
              <a:buNone/>
            </a:pPr>
            <a:r>
              <a:rPr lang="en-IN" dirty="0">
                <a:effectLst/>
              </a:rPr>
              <a:t>	Models do not discover truth; they exploit statistical regularities—real or accidental.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94200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F133-7AC7-0FA8-D816-055EF4A4E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effectLst/>
              </a:rPr>
              <a:t>(5) Modeling, Evaluation, and Interpretation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6F9FD-37F1-1A8E-D396-6DC8194DA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6900" indent="0">
              <a:buNone/>
            </a:pPr>
            <a:r>
              <a:rPr lang="en-IN" b="1" dirty="0">
                <a:effectLst/>
              </a:rPr>
              <a:t>Purpose: </a:t>
            </a:r>
            <a:r>
              <a:rPr lang="en-IN" dirty="0">
                <a:effectLst/>
              </a:rPr>
              <a:t>Build models </a:t>
            </a:r>
            <a:r>
              <a:rPr lang="en-US" b="1" dirty="0">
                <a:effectLst/>
              </a:rPr>
              <a:t>consistent with data properties and business goals</a:t>
            </a:r>
            <a:r>
              <a:rPr lang="en-IN" dirty="0">
                <a:effectLst/>
              </a:rPr>
              <a:t>.</a:t>
            </a:r>
          </a:p>
          <a:p>
            <a:pPr marL="36900" indent="0">
              <a:buNone/>
            </a:pPr>
            <a:r>
              <a:rPr lang="en-IN" b="1" dirty="0">
                <a:effectLst/>
              </a:rPr>
              <a:t>Key points:</a:t>
            </a:r>
            <a:endParaRPr lang="en-IN" dirty="0">
              <a:effectLst/>
            </a:endParaRPr>
          </a:p>
          <a:p>
            <a:pPr fontAlgn="ctr"/>
            <a:r>
              <a:rPr lang="en-IN" dirty="0">
                <a:effectLst/>
              </a:rPr>
              <a:t>Model choice depends on:</a:t>
            </a:r>
          </a:p>
          <a:p>
            <a:pPr lvl="2" fontAlgn="ctr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</a:rPr>
              <a:t>Data size</a:t>
            </a:r>
          </a:p>
          <a:p>
            <a:pPr lvl="2" fontAlgn="ctr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</a:rPr>
              <a:t>Noise</a:t>
            </a:r>
          </a:p>
          <a:p>
            <a:pPr lvl="2" fontAlgn="ctr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</a:rPr>
              <a:t>Feature quality</a:t>
            </a:r>
          </a:p>
          <a:p>
            <a:pPr lvl="2" fontAlgn="ctr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</a:rPr>
              <a:t>Interpretability requirements</a:t>
            </a:r>
          </a:p>
          <a:p>
            <a:pPr fontAlgn="ctr"/>
            <a:r>
              <a:rPr lang="en-IN" dirty="0">
                <a:effectLst/>
              </a:rPr>
              <a:t>Evaluation must use:</a:t>
            </a:r>
          </a:p>
          <a:p>
            <a:pPr lvl="2" fontAlgn="ctr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</a:rPr>
              <a:t>Proper validation strategy</a:t>
            </a:r>
          </a:p>
          <a:p>
            <a:pPr lvl="2" fontAlgn="ctr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</a:rPr>
              <a:t>Relevant metrics (not just accuracy)</a:t>
            </a:r>
          </a:p>
          <a:p>
            <a:pPr marL="36900" indent="0">
              <a:buNone/>
            </a:pPr>
            <a:r>
              <a:rPr lang="en-IN" b="1" dirty="0">
                <a:effectLst/>
              </a:rPr>
              <a:t>Important dependency: </a:t>
            </a:r>
            <a:r>
              <a:rPr lang="en-IN" dirty="0">
                <a:effectLst/>
              </a:rPr>
              <a:t>Modeling is constrained by what data acquisition and analysis reveal.</a:t>
            </a:r>
          </a:p>
        </p:txBody>
      </p:sp>
    </p:spTree>
    <p:extLst>
      <p:ext uri="{BB962C8B-B14F-4D97-AF65-F5344CB8AC3E}">
        <p14:creationId xmlns:p14="http://schemas.microsoft.com/office/powerpoint/2010/main" val="25031249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1282</TotalTime>
  <Words>5971</Words>
  <Application>Microsoft Office PowerPoint</Application>
  <PresentationFormat>Widescreen</PresentationFormat>
  <Paragraphs>980</Paragraphs>
  <Slides>117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25" baseType="lpstr">
      <vt:lpstr>Arial</vt:lpstr>
      <vt:lpstr>Bahnschrift</vt:lpstr>
      <vt:lpstr>Calibri</vt:lpstr>
      <vt:lpstr>Calisto MT</vt:lpstr>
      <vt:lpstr>Cambria Math</vt:lpstr>
      <vt:lpstr>Century Gothic</vt:lpstr>
      <vt:lpstr>Wingdings 2</vt:lpstr>
      <vt:lpstr>Slate</vt:lpstr>
      <vt:lpstr>Module 5:  Feature Engineering, Production and Deployment of ML Models</vt:lpstr>
      <vt:lpstr>Source: https://www.appliedaicourse.com/course/11/Applied-Machine-learning-course </vt:lpstr>
      <vt:lpstr>Sources:</vt:lpstr>
      <vt:lpstr>Calibration of Models</vt:lpstr>
      <vt:lpstr>Why do we need Calibration?</vt:lpstr>
      <vt:lpstr>What Is Actually Required</vt:lpstr>
      <vt:lpstr>Probabilistic Models (Naïve Bayes)</vt:lpstr>
      <vt:lpstr>PowerPoint Presentation</vt:lpstr>
      <vt:lpstr> What Calibration Means</vt:lpstr>
      <vt:lpstr>Why Exact Probability Is Needed: Log Loss</vt:lpstr>
      <vt:lpstr>Consequence of Miscalibration</vt:lpstr>
      <vt:lpstr>Final Prediction Pipeline</vt:lpstr>
      <vt:lpstr>Section Summary</vt:lpstr>
      <vt:lpstr>Calibration Plot</vt:lpstr>
      <vt:lpstr>What is a Calibration Plot?</vt:lpstr>
      <vt:lpstr>Formal Construction of Calibration Plot</vt:lpstr>
      <vt:lpstr>Step 0: Model</vt:lpstr>
      <vt:lpstr>Step 1: Create Calibration Dataset(D_CV)</vt:lpstr>
      <vt:lpstr>Step 2: Sort by Predicted Probability</vt:lpstr>
      <vt:lpstr>Step 3: Binning the Predictions</vt:lpstr>
      <vt:lpstr>Step 4: Construct Calibration Set</vt:lpstr>
      <vt:lpstr>A Calibration Plot</vt:lpstr>
      <vt:lpstr>The Meaning of the Lines</vt:lpstr>
      <vt:lpstr>Why is Sorting and Binning necessary?</vt:lpstr>
      <vt:lpstr>Using the Plot for Calibration</vt:lpstr>
      <vt:lpstr>Section Summary</vt:lpstr>
      <vt:lpstr>Platt Scaling / Sigmoidal Calibration</vt:lpstr>
      <vt:lpstr>Learning through Example</vt:lpstr>
      <vt:lpstr>Plotting</vt:lpstr>
      <vt:lpstr>Pratt Scaling Model</vt:lpstr>
      <vt:lpstr>The Parameters; A &amp; B</vt:lpstr>
      <vt:lpstr>Necessary Assumptions</vt:lpstr>
      <vt:lpstr>A Problem</vt:lpstr>
      <vt:lpstr>Limitation of Platt Scaling</vt:lpstr>
      <vt:lpstr>End-to-End Training Pipeline</vt:lpstr>
      <vt:lpstr>Section Summary</vt:lpstr>
      <vt:lpstr>Isotonic Calibration</vt:lpstr>
      <vt:lpstr>When to use Isotonic Calibration?</vt:lpstr>
      <vt:lpstr>Calibration Dataset and Axes</vt:lpstr>
      <vt:lpstr>Why Isotonic Calibration is Needed</vt:lpstr>
      <vt:lpstr>Isotonic Regression Model</vt:lpstr>
      <vt:lpstr>Determining Thresholds and Segments</vt:lpstr>
      <vt:lpstr>How to Optimize?</vt:lpstr>
      <vt:lpstr>Why Isotonic Regression Needs More Data</vt:lpstr>
      <vt:lpstr>Platt vs Isotonic</vt:lpstr>
      <vt:lpstr>Section Summary</vt:lpstr>
      <vt:lpstr>Can Isotonic Regression Worsen Accuracy?</vt:lpstr>
      <vt:lpstr>Sklearn Example</vt:lpstr>
      <vt:lpstr>RANSAC RANdom SAmple Consensus</vt:lpstr>
      <vt:lpstr>Dealing with Outliers</vt:lpstr>
      <vt:lpstr>Example, A linear Regression Problem</vt:lpstr>
      <vt:lpstr>Failure of Least Square</vt:lpstr>
      <vt:lpstr>RANSAC</vt:lpstr>
      <vt:lpstr>Algorithm; Step 1</vt:lpstr>
      <vt:lpstr>Step 2: Inlier/Outlier Classification</vt:lpstr>
      <vt:lpstr>Step 3: Repeat with New Random Samples</vt:lpstr>
      <vt:lpstr>Step 4: Model Selection (Consensus Maximization)</vt:lpstr>
      <vt:lpstr>Step 5: Convergence Interpretation</vt:lpstr>
      <vt:lpstr>Finally…</vt:lpstr>
      <vt:lpstr>Section Summary</vt:lpstr>
      <vt:lpstr>Productionizing a Model</vt:lpstr>
      <vt:lpstr>What is Productionization?</vt:lpstr>
      <vt:lpstr>Conceptual Flow</vt:lpstr>
      <vt:lpstr>Training vs Runtime</vt:lpstr>
      <vt:lpstr>Making a Model Runnable in Production</vt:lpstr>
      <vt:lpstr>Step 2: Persist (Serialize) the Model</vt:lpstr>
      <vt:lpstr>Step 3: Load Model in Production</vt:lpstr>
      <vt:lpstr>Framework Based: Pros and Cons</vt:lpstr>
      <vt:lpstr>Custom Implementation  (Performance-Critical Systems)</vt:lpstr>
      <vt:lpstr>1. Parameter Storage</vt:lpstr>
      <vt:lpstr>2. Logistic Regression Example</vt:lpstr>
      <vt:lpstr>3. Decision Trees / Random Forests</vt:lpstr>
      <vt:lpstr>Custom Implementation</vt:lpstr>
      <vt:lpstr>High-Throughput Production Systems</vt:lpstr>
      <vt:lpstr>Section Summary</vt:lpstr>
      <vt:lpstr>Retraining Models Periodically</vt:lpstr>
      <vt:lpstr>Need for Retraining</vt:lpstr>
      <vt:lpstr>Example</vt:lpstr>
      <vt:lpstr>Non-Stationary Data and Distribution Shift</vt:lpstr>
      <vt:lpstr>Drift Mechanisms</vt:lpstr>
      <vt:lpstr>Consequence…</vt:lpstr>
      <vt:lpstr>Remedy: Sliding-Window Retraining Strategy</vt:lpstr>
      <vt:lpstr>Cost vs Benefit</vt:lpstr>
      <vt:lpstr>Section Summary</vt:lpstr>
      <vt:lpstr>A|B Testing</vt:lpstr>
      <vt:lpstr>What is A|B Testing?</vt:lpstr>
      <vt:lpstr>A|B Testing in ML</vt:lpstr>
      <vt:lpstr>Why Point Estimates Are Insufficient</vt:lpstr>
      <vt:lpstr>Confidence Intervals and Statistical Interpretation</vt:lpstr>
      <vt:lpstr>Why A/A/B Testing Exists</vt:lpstr>
      <vt:lpstr>A|A|B Testing Example</vt:lpstr>
      <vt:lpstr>Practical Decision Workflow</vt:lpstr>
      <vt:lpstr>Section Summary</vt:lpstr>
      <vt:lpstr>DS/ML Project Life-Cycle</vt:lpstr>
      <vt:lpstr>(1) Understand Requirements — Problem Definition</vt:lpstr>
      <vt:lpstr>(2) Data Acquisition — Data Engineering Phase</vt:lpstr>
      <vt:lpstr>(3) Data Preparation — Pre-processing</vt:lpstr>
      <vt:lpstr>(4) Data Analysis — Exploration &amp; Statistical Reasoning</vt:lpstr>
      <vt:lpstr>(5) Modeling, Evaluation, and Interpretation</vt:lpstr>
      <vt:lpstr>(6) Communicate Results — Decision Enablement</vt:lpstr>
      <vt:lpstr>(7) Deployment — Engineering Integration</vt:lpstr>
      <vt:lpstr>(8) Real-World Testing — A/B Testing</vt:lpstr>
      <vt:lpstr>(9) Customer / Business Buy-In</vt:lpstr>
      <vt:lpstr>(10) Operations — MLOps &amp; Maintenance</vt:lpstr>
      <vt:lpstr>(11) Optimization — Continuous Improvement</vt:lpstr>
      <vt:lpstr>Section Summary</vt:lpstr>
      <vt:lpstr>VC Dimensions (Vapnik–Chervonenkis Dimension)</vt:lpstr>
      <vt:lpstr>What VC Dimension Measures</vt:lpstr>
      <vt:lpstr>The Nature of VC Dimension</vt:lpstr>
      <vt:lpstr>VC Dimensions Applied to Models</vt:lpstr>
      <vt:lpstr>VC Dimensions Applied to Models(cont.)</vt:lpstr>
      <vt:lpstr>2. Ensemble Methods (Boosting)</vt:lpstr>
      <vt:lpstr>3. Kernel-Based Models (RBF-SVM)</vt:lpstr>
      <vt:lpstr>VC Dimension vs Practice</vt:lpstr>
      <vt:lpstr>VC Dimension vs Practice</vt:lpstr>
      <vt:lpstr>Section 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Ainesh Godse</dc:creator>
  <cp:lastModifiedBy>Ainesh Godse</cp:lastModifiedBy>
  <cp:revision>6</cp:revision>
  <dcterms:created xsi:type="dcterms:W3CDTF">2025-12-22T09:46:26Z</dcterms:created>
  <dcterms:modified xsi:type="dcterms:W3CDTF">2026-01-02T07:18:10Z</dcterms:modified>
</cp:coreProperties>
</file>